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vml" ContentType="application/vnd.openxmlformats-officedocument.vmlDrawing"/>
  <Default Extension="wdp" ContentType="image/vnd.ms-photo"/>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embeddings/oleObject1.bin" ContentType="application/vnd.openxmlformats-officedocument.oleObject"/>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85" r:id="rId1"/>
  </p:sldMasterIdLst>
  <p:notesMasterIdLst>
    <p:notesMasterId r:id="rId22"/>
  </p:notesMasterIdLst>
  <p:handoutMasterIdLst>
    <p:handoutMasterId r:id="rId23"/>
  </p:handoutMasterIdLst>
  <p:sldIdLst>
    <p:sldId id="402" r:id="rId2"/>
    <p:sldId id="431" r:id="rId3"/>
    <p:sldId id="432" r:id="rId4"/>
    <p:sldId id="433" r:id="rId5"/>
    <p:sldId id="429" r:id="rId6"/>
    <p:sldId id="434" r:id="rId7"/>
    <p:sldId id="430" r:id="rId8"/>
    <p:sldId id="435" r:id="rId9"/>
    <p:sldId id="428" r:id="rId10"/>
    <p:sldId id="438" r:id="rId11"/>
    <p:sldId id="436" r:id="rId12"/>
    <p:sldId id="437" r:id="rId13"/>
    <p:sldId id="413" r:id="rId14"/>
    <p:sldId id="417" r:id="rId15"/>
    <p:sldId id="427" r:id="rId16"/>
    <p:sldId id="440" r:id="rId17"/>
    <p:sldId id="439" r:id="rId18"/>
    <p:sldId id="420" r:id="rId19"/>
    <p:sldId id="426" r:id="rId20"/>
    <p:sldId id="425"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14F"/>
    <a:srgbClr val="A9A9A9"/>
    <a:srgbClr val="FFCC66"/>
    <a:srgbClr val="FF3A3A"/>
    <a:srgbClr val="D3D6B5"/>
    <a:srgbClr val="3ECB06"/>
    <a:srgbClr val="000062"/>
    <a:srgbClr val="57646C"/>
    <a:srgbClr val="6A7275"/>
    <a:srgbClr val="75757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58" autoAdjust="0"/>
    <p:restoredTop sz="75000" autoAdjust="0"/>
  </p:normalViewPr>
  <p:slideViewPr>
    <p:cSldViewPr snapToGrid="0" snapToObjects="1">
      <p:cViewPr>
        <p:scale>
          <a:sx n="161" d="100"/>
          <a:sy n="161" d="100"/>
        </p:scale>
        <p:origin x="72" y="4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1" d="100"/>
        <a:sy n="141"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handoutMaster" Target="handoutMasters/handoutMaster1.xml"/><Relationship Id="rId24" Type="http://schemas.openxmlformats.org/officeDocument/2006/relationships/printerSettings" Target="printerSettings/printerSettings1.bin"/><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67DFAC6-9D4B-2A4A-B325-2799D2AC3E94}" type="datetimeFigureOut">
              <a:rPr lang="en-US" smtClean="0"/>
              <a:t>10/11/13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F933516-9D03-8447-9D3C-3CBBAD48DE28}" type="slidenum">
              <a:rPr lang="en-US" smtClean="0"/>
              <a:t>‹#›</a:t>
            </a:fld>
            <a:endParaRPr lang="en-US"/>
          </a:p>
        </p:txBody>
      </p:sp>
    </p:spTree>
    <p:extLst>
      <p:ext uri="{BB962C8B-B14F-4D97-AF65-F5344CB8AC3E}">
        <p14:creationId xmlns:p14="http://schemas.microsoft.com/office/powerpoint/2010/main" val="389799531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BFA25D-DBE5-2F45-9FF0-E6DAF72DBACB}" type="datetimeFigureOut">
              <a:rPr lang="en-US" smtClean="0"/>
              <a:t>10/11/13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522D45-EF99-EC40-8EE1-9D2BDC201D53}" type="slidenum">
              <a:rPr lang="en-US" smtClean="0"/>
              <a:t>‹#›</a:t>
            </a:fld>
            <a:endParaRPr lang="en-US"/>
          </a:p>
        </p:txBody>
      </p:sp>
    </p:spTree>
    <p:extLst>
      <p:ext uri="{BB962C8B-B14F-4D97-AF65-F5344CB8AC3E}">
        <p14:creationId xmlns:p14="http://schemas.microsoft.com/office/powerpoint/2010/main" val="34991833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D7522D45-EF99-EC40-8EE1-9D2BDC201D53}" type="slidenum">
              <a:rPr lang="en-US" smtClean="0"/>
              <a:t>1</a:t>
            </a:fld>
            <a:endParaRPr lang="en-US"/>
          </a:p>
        </p:txBody>
      </p:sp>
    </p:spTree>
    <p:extLst>
      <p:ext uri="{BB962C8B-B14F-4D97-AF65-F5344CB8AC3E}">
        <p14:creationId xmlns:p14="http://schemas.microsoft.com/office/powerpoint/2010/main" val="3859153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Transcriptional</a:t>
            </a:r>
            <a:r>
              <a:rPr lang="en-US" baseline="0" dirty="0" smtClean="0"/>
              <a:t> </a:t>
            </a:r>
            <a:r>
              <a:rPr lang="en-US" dirty="0" smtClean="0"/>
              <a:t>gene</a:t>
            </a:r>
            <a:r>
              <a:rPr lang="en-US" baseline="0" dirty="0" smtClean="0"/>
              <a:t> regulation is mainly the process of combinatorial action among TFs. And this combinatorial action has its footprints on DNA hinting at different mechanisms such as direct cooperative bindings or indirect binding</a:t>
            </a:r>
            <a:endParaRPr lang="en-US" dirty="0"/>
          </a:p>
        </p:txBody>
      </p:sp>
      <p:sp>
        <p:nvSpPr>
          <p:cNvPr id="4" name="Slide Number Placeholder 3"/>
          <p:cNvSpPr>
            <a:spLocks noGrp="1"/>
          </p:cNvSpPr>
          <p:nvPr>
            <p:ph type="sldNum" sz="quarter" idx="10"/>
          </p:nvPr>
        </p:nvSpPr>
        <p:spPr/>
        <p:txBody>
          <a:bodyPr/>
          <a:lstStyle/>
          <a:p>
            <a:fld id="{D7522D45-EF99-EC40-8EE1-9D2BDC201D53}" type="slidenum">
              <a:rPr lang="en-US" smtClean="0"/>
              <a:t>2</a:t>
            </a:fld>
            <a:endParaRPr lang="en-US"/>
          </a:p>
        </p:txBody>
      </p:sp>
    </p:spTree>
    <p:extLst>
      <p:ext uri="{BB962C8B-B14F-4D97-AF65-F5344CB8AC3E}">
        <p14:creationId xmlns:p14="http://schemas.microsoft.com/office/powerpoint/2010/main" val="17506982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D7522D45-EF99-EC40-8EE1-9D2BDC201D53}" type="slidenum">
              <a:rPr lang="en-US" smtClean="0"/>
              <a:t>13</a:t>
            </a:fld>
            <a:endParaRPr lang="en-US"/>
          </a:p>
        </p:txBody>
      </p:sp>
    </p:spTree>
    <p:extLst>
      <p:ext uri="{BB962C8B-B14F-4D97-AF65-F5344CB8AC3E}">
        <p14:creationId xmlns:p14="http://schemas.microsoft.com/office/powerpoint/2010/main" val="1657022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522D45-EF99-EC40-8EE1-9D2BDC201D53}" type="slidenum">
              <a:rPr lang="en-US" smtClean="0"/>
              <a:t>14</a:t>
            </a:fld>
            <a:endParaRPr lang="en-US"/>
          </a:p>
        </p:txBody>
      </p:sp>
    </p:spTree>
    <p:extLst>
      <p:ext uri="{BB962C8B-B14F-4D97-AF65-F5344CB8AC3E}">
        <p14:creationId xmlns:p14="http://schemas.microsoft.com/office/powerpoint/2010/main" val="1403415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We</a:t>
            </a:r>
            <a:r>
              <a:rPr lang="en-US" sz="1200" baseline="0" dirty="0" smtClean="0"/>
              <a:t> have looked at site arrangement among a large collection of TFs in fruit fly, and observed many site arrangement biases </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D7522D45-EF99-EC40-8EE1-9D2BDC201D53}" type="slidenum">
              <a:rPr lang="en-US" smtClean="0"/>
              <a:t>15</a:t>
            </a:fld>
            <a:endParaRPr lang="en-US"/>
          </a:p>
        </p:txBody>
      </p:sp>
    </p:spTree>
    <p:extLst>
      <p:ext uri="{BB962C8B-B14F-4D97-AF65-F5344CB8AC3E}">
        <p14:creationId xmlns:p14="http://schemas.microsoft.com/office/powerpoint/2010/main" val="26730651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D7522D45-EF99-EC40-8EE1-9D2BDC201D53}" type="slidenum">
              <a:rPr lang="en-US" smtClean="0"/>
              <a:t>18</a:t>
            </a:fld>
            <a:endParaRPr lang="en-US"/>
          </a:p>
        </p:txBody>
      </p:sp>
    </p:spTree>
    <p:extLst>
      <p:ext uri="{BB962C8B-B14F-4D97-AF65-F5344CB8AC3E}">
        <p14:creationId xmlns:p14="http://schemas.microsoft.com/office/powerpoint/2010/main" val="1465283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4"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dna_strand_border.png"/>
          <p:cNvPicPr>
            <a:picLocks noChangeAspect="1"/>
          </p:cNvPicPr>
          <p:nvPr/>
        </p:nvPicPr>
        <p:blipFill>
          <a:blip r:embed="rId3"/>
          <a:stretch>
            <a:fillRect/>
          </a:stretch>
        </p:blipFill>
        <p:spPr>
          <a:xfrm>
            <a:off x="0" y="0"/>
            <a:ext cx="9144000" cy="6858000"/>
          </a:xfrm>
          <a:prstGeom prst="rect">
            <a:avLst/>
          </a:prstGeom>
        </p:spPr>
      </p:pic>
      <p:pic>
        <p:nvPicPr>
          <p:cNvPr id="10" name="Picture 9" descr="dna_large.png"/>
          <p:cNvPicPr>
            <a:picLocks noChangeAspect="1"/>
          </p:cNvPicPr>
          <p:nvPr/>
        </p:nvPicPr>
        <p:blipFill>
          <a:blip r:embed="rId4">
            <a:grayscl/>
          </a:blip>
          <a:stretch>
            <a:fillRect/>
          </a:stretch>
        </p:blipFill>
        <p:spPr>
          <a:xfrm>
            <a:off x="-233336" y="674241"/>
            <a:ext cx="4987142" cy="6726680"/>
          </a:xfrm>
          <a:prstGeom prst="rect">
            <a:avLst/>
          </a:prstGeom>
        </p:spPr>
      </p:pic>
      <p:sp>
        <p:nvSpPr>
          <p:cNvPr id="2" name="Title 1"/>
          <p:cNvSpPr>
            <a:spLocks noGrp="1"/>
          </p:cNvSpPr>
          <p:nvPr>
            <p:ph type="ctrTitle"/>
          </p:nvPr>
        </p:nvSpPr>
        <p:spPr>
          <a:xfrm>
            <a:off x="3962400" y="2862601"/>
            <a:ext cx="7772400" cy="860425"/>
          </a:xfrm>
        </p:spPr>
        <p:txBody>
          <a:bodyPr anchor="b" anchorCtr="0"/>
          <a:lstStyle>
            <a:lvl1pPr algn="l">
              <a:buFontTx/>
              <a:buNone/>
              <a:defRPr>
                <a:solidFill>
                  <a:schemeClr val="accent6">
                    <a:lumMod val="7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3981000" y="3581400"/>
            <a:ext cx="7753800" cy="1752600"/>
          </a:xfrm>
          <a:effectLst>
            <a:reflection blurRad="6350" stA="52000" endA="300" endPos="35000" dir="5400000" sy="-100000" algn="bl" rotWithShape="0"/>
          </a:effectLst>
        </p:spPr>
        <p:txBody>
          <a:bodyPr>
            <a:normAutofit/>
          </a:bodyPr>
          <a:lstStyle>
            <a:lvl1pPr marL="0" indent="0" algn="l">
              <a:buNone/>
              <a:defRPr sz="2400">
                <a:solidFill>
                  <a:schemeClr val="accent6">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4" name="Picture 3"/>
          <p:cNvPicPr>
            <a:picLocks noChangeAspect="1"/>
          </p:cNvPicPr>
          <p:nvPr userDrawn="1"/>
        </p:nvPicPr>
        <p:blipFill>
          <a:blip r:embed="rId5">
            <a:clrChange>
              <a:clrFrom>
                <a:srgbClr val="FFFFFF"/>
              </a:clrFrom>
              <a:clrTo>
                <a:srgbClr val="FFFFFF">
                  <a:alpha val="0"/>
                </a:srgbClr>
              </a:clrTo>
            </a:clrChange>
          </a:blip>
          <a:stretch>
            <a:fillRect/>
          </a:stretch>
        </p:blipFill>
        <p:spPr>
          <a:xfrm>
            <a:off x="2953693" y="5552667"/>
            <a:ext cx="1112414" cy="396087"/>
          </a:xfrm>
          <a:prstGeom prst="rect">
            <a:avLst/>
          </a:prstGeom>
        </p:spPr>
      </p:pic>
      <p:sp>
        <p:nvSpPr>
          <p:cNvPr id="5" name="Rectangle 4"/>
          <p:cNvSpPr/>
          <p:nvPr userDrawn="1"/>
        </p:nvSpPr>
        <p:spPr>
          <a:xfrm>
            <a:off x="547759" y="3841403"/>
            <a:ext cx="857852" cy="461665"/>
          </a:xfrm>
          <a:prstGeom prst="rect">
            <a:avLst/>
          </a:prstGeom>
        </p:spPr>
        <p:txBody>
          <a:bodyPr wrap="none">
            <a:spAutoFit/>
          </a:bodyPr>
          <a:lstStyle/>
          <a:p>
            <a:pPr algn="ctr"/>
            <a:r>
              <a:rPr lang="en-US" sz="1200" dirty="0" smtClean="0"/>
              <a:t>Genome </a:t>
            </a:r>
          </a:p>
          <a:p>
            <a:pPr algn="ctr"/>
            <a:r>
              <a:rPr lang="en-US" sz="1200" dirty="0" smtClean="0"/>
              <a:t>Surveyor</a:t>
            </a:r>
            <a:endParaRPr lang="en-US" sz="1200" dirty="0"/>
          </a:p>
        </p:txBody>
      </p:sp>
      <p:pic>
        <p:nvPicPr>
          <p:cNvPr id="6" name="Picture 5"/>
          <p:cNvPicPr>
            <a:picLocks noChangeAspect="1"/>
          </p:cNvPicPr>
          <p:nvPr userDrawn="1"/>
        </p:nvPicPr>
        <p:blipFill>
          <a:blip r:embed="rId6"/>
          <a:stretch>
            <a:fillRect/>
          </a:stretch>
        </p:blipFill>
        <p:spPr>
          <a:xfrm>
            <a:off x="1325776" y="3357089"/>
            <a:ext cx="579323" cy="224311"/>
          </a:xfrm>
          <a:prstGeom prst="rect">
            <a:avLst/>
          </a:prstGeom>
        </p:spPr>
      </p:pic>
    </p:spTree>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fld id="{2C6B1FF6-39B9-40F5-8B67-33C6354A3D4F}" type="slidenum">
              <a:rPr kumimoji="0" lang="en-US" smtClean="0"/>
              <a:pPr eaLnBrk="1" latinLnBrk="0" hangingPunct="1"/>
              <a:t>‹#›</a:t>
            </a:fld>
            <a:endParaRPr kumimoji="0" lang="en-US" dirty="0">
              <a:solidFill>
                <a:srgbClr val="FFFFFF"/>
              </a:solidFill>
            </a:endParaRPr>
          </a:p>
        </p:txBody>
      </p:sp>
      <p:sp>
        <p:nvSpPr>
          <p:cNvPr id="6" name="Footer Placeholder 5"/>
          <p:cNvSpPr>
            <a:spLocks noGrp="1"/>
          </p:cNvSpPr>
          <p:nvPr>
            <p:ph type="ftr" sz="quarter" idx="11"/>
          </p:nvPr>
        </p:nvSpPr>
        <p:spPr/>
        <p:txBody>
          <a:bodyPr/>
          <a:lstStyle/>
          <a:p>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493836"/>
            <a:ext cx="5111750" cy="4678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81000" y="1798637"/>
            <a:ext cx="2855913" cy="4373563"/>
          </a:xfrm>
        </p:spPr>
        <p:txBody>
          <a:bodyPr/>
          <a:lstStyle>
            <a:lvl1pPr marL="0" indent="0">
              <a:lnSpc>
                <a:spcPts val="1600"/>
              </a:lnSpc>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itle 13"/>
          <p:cNvSpPr>
            <a:spLocks noGrp="1"/>
          </p:cNvSpPr>
          <p:nvPr>
            <p:ph type="title"/>
          </p:nvPr>
        </p:nvSpPr>
        <p:spPr>
          <a:xfrm>
            <a:off x="304800" y="-76200"/>
            <a:ext cx="8229600" cy="639763"/>
          </a:xfrm>
        </p:spPr>
        <p:txBody>
          <a:bodyPr/>
          <a:lstStyle>
            <a:lvl1pPr>
              <a:defRPr>
                <a:solidFill>
                  <a:schemeClr val="accent6">
                    <a:lumMod val="50000"/>
                  </a:schemeClr>
                </a:solidFill>
              </a:defRPr>
            </a:lvl1pPr>
          </a:lstStyle>
          <a:p>
            <a:r>
              <a:rPr lang="en-US" smtClean="0"/>
              <a:t>Click to edit Master title style</a:t>
            </a:r>
            <a:endParaRPr lang="en-US" dirty="0"/>
          </a:p>
        </p:txBody>
      </p:sp>
      <p:sp>
        <p:nvSpPr>
          <p:cNvPr id="15" name="Text Placeholder 10"/>
          <p:cNvSpPr>
            <a:spLocks noGrp="1"/>
          </p:cNvSpPr>
          <p:nvPr>
            <p:ph type="body" sz="quarter" idx="13"/>
          </p:nvPr>
        </p:nvSpPr>
        <p:spPr>
          <a:xfrm>
            <a:off x="511800" y="441000"/>
            <a:ext cx="8251200" cy="457200"/>
          </a:xfrm>
        </p:spPr>
        <p:txBody>
          <a:bodyPr>
            <a:normAutofit/>
          </a:bodyPr>
          <a:lstStyle>
            <a:lvl1pPr>
              <a:buFontTx/>
              <a:buNone/>
              <a:defRPr sz="2400">
                <a:solidFill>
                  <a:schemeClr val="accent6">
                    <a:lumMod val="75000"/>
                  </a:schemeClr>
                </a:solidFill>
              </a:defRPr>
            </a:lvl1pPr>
          </a:lstStyle>
          <a:p>
            <a:pPr lvl="0"/>
            <a:r>
              <a:rPr lang="en-US" smtClean="0"/>
              <a:t>Click to edit Master text styles</a:t>
            </a:r>
          </a:p>
        </p:txBody>
      </p:sp>
      <p:sp>
        <p:nvSpPr>
          <p:cNvPr id="8" name="Footer Placeholder 4"/>
          <p:cNvSpPr>
            <a:spLocks noGrp="1"/>
          </p:cNvSpPr>
          <p:nvPr>
            <p:ph type="ftr" sz="quarter" idx="3"/>
          </p:nvPr>
        </p:nvSpPr>
        <p:spPr>
          <a:xfrm>
            <a:off x="-13554" y="6492794"/>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pPr algn="l" eaLnBrk="1" latinLnBrk="0" hangingPunct="1"/>
            <a:endParaRPr kumimoji="0" lang="en-US" dirty="0">
              <a:solidFill>
                <a:srgbClr val="FFFFFF"/>
              </a:solidFill>
            </a:endParaRPr>
          </a:p>
        </p:txBody>
      </p:sp>
      <p:sp>
        <p:nvSpPr>
          <p:cNvPr id="10" name="Slide Number Placeholder 5"/>
          <p:cNvSpPr>
            <a:spLocks noGrp="1"/>
          </p:cNvSpPr>
          <p:nvPr>
            <p:ph type="sldNum" sz="quarter" idx="4"/>
          </p:nvPr>
        </p:nvSpPr>
        <p:spPr>
          <a:xfrm>
            <a:off x="7006584" y="6465595"/>
            <a:ext cx="2133600" cy="365125"/>
          </a:xfrm>
          <a:prstGeom prst="rect">
            <a:avLst/>
          </a:prstGeom>
        </p:spPr>
        <p:txBody>
          <a:bodyPr/>
          <a:lstStyle>
            <a:lvl1pPr algn="r">
              <a:defRPr sz="1200" b="1">
                <a:solidFill>
                  <a:schemeClr val="tx2"/>
                </a:solidFill>
                <a:latin typeface="Segoe UI" pitchFamily="34" charset="0"/>
                <a:cs typeface="Segoe UI" pitchFamily="34" charset="0"/>
              </a:defRPr>
            </a:lvl1pPr>
          </a:lstStyle>
          <a:p>
            <a:fld id="{2C6B1FF6-39B9-40F5-8B67-33C6354A3D4F}" type="slidenum">
              <a:rPr lang="en-US" smtClean="0"/>
              <a:pPr/>
              <a:t>‹#›</a:t>
            </a:fld>
            <a:endParaRPr lang="en-US" sz="1600" dirty="0">
              <a:solidFill>
                <a:schemeClr val="accent3">
                  <a:shade val="75000"/>
                </a:schemeClr>
              </a:solidFill>
            </a:endParaRPr>
          </a:p>
        </p:txBody>
      </p:sp>
    </p:spTree>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estions contac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5111750" cy="4678363"/>
          </a:xfrm>
        </p:spPr>
        <p:txBody>
          <a:bodyPr/>
          <a:lstStyle>
            <a:lvl1pPr>
              <a:buClr>
                <a:schemeClr val="tx1">
                  <a:lumMod val="95000"/>
                  <a:lumOff val="5000"/>
                </a:schemeClr>
              </a:buClr>
              <a:defRPr sz="3200">
                <a:solidFill>
                  <a:schemeClr val="tx1">
                    <a:lumMod val="95000"/>
                    <a:lumOff val="5000"/>
                  </a:schemeClr>
                </a:solidFill>
              </a:defRPr>
            </a:lvl1pPr>
            <a:lvl2pPr>
              <a:buClr>
                <a:schemeClr val="tx1">
                  <a:lumMod val="95000"/>
                  <a:lumOff val="5000"/>
                </a:schemeClr>
              </a:buClr>
              <a:defRPr sz="2800">
                <a:solidFill>
                  <a:schemeClr val="tx1">
                    <a:lumMod val="95000"/>
                    <a:lumOff val="5000"/>
                  </a:schemeClr>
                </a:solidFill>
              </a:defRPr>
            </a:lvl2pPr>
            <a:lvl3pPr>
              <a:buClr>
                <a:schemeClr val="tx1">
                  <a:lumMod val="95000"/>
                  <a:lumOff val="5000"/>
                </a:schemeClr>
              </a:buClr>
              <a:defRPr sz="2400">
                <a:solidFill>
                  <a:schemeClr val="tx1">
                    <a:lumMod val="95000"/>
                    <a:lumOff val="5000"/>
                  </a:schemeClr>
                </a:solidFill>
              </a:defRPr>
            </a:lvl3pPr>
            <a:lvl4pPr>
              <a:buClr>
                <a:schemeClr val="tx1">
                  <a:lumMod val="95000"/>
                  <a:lumOff val="5000"/>
                </a:schemeClr>
              </a:buClr>
              <a:defRPr sz="2000">
                <a:solidFill>
                  <a:schemeClr val="tx1">
                    <a:lumMod val="95000"/>
                    <a:lumOff val="5000"/>
                  </a:schemeClr>
                </a:solidFill>
              </a:defRPr>
            </a:lvl4pPr>
            <a:lvl5pPr>
              <a:buClr>
                <a:schemeClr val="tx1">
                  <a:lumMod val="95000"/>
                  <a:lumOff val="5000"/>
                </a:schemeClr>
              </a:buClr>
              <a:defRPr sz="2000">
                <a:solidFill>
                  <a:schemeClr val="tx1">
                    <a:lumMod val="95000"/>
                    <a:lumOff val="5000"/>
                  </a:schemeClr>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562600" y="1524000"/>
            <a:ext cx="2855913" cy="4373563"/>
          </a:xfrm>
        </p:spPr>
        <p:txBody>
          <a:bodyPr/>
          <a:lstStyle>
            <a:lvl1pPr marL="0" indent="0">
              <a:lnSpc>
                <a:spcPts val="1600"/>
              </a:lnSpc>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itle 13"/>
          <p:cNvSpPr>
            <a:spLocks noGrp="1"/>
          </p:cNvSpPr>
          <p:nvPr>
            <p:ph type="title"/>
          </p:nvPr>
        </p:nvSpPr>
        <p:spPr>
          <a:xfrm>
            <a:off x="381000" y="457200"/>
            <a:ext cx="6858000" cy="639763"/>
          </a:xfrm>
        </p:spPr>
        <p:txBody>
          <a:bodyPr/>
          <a:lstStyle>
            <a:lvl1pPr>
              <a:buClr>
                <a:schemeClr val="tx1">
                  <a:lumMod val="95000"/>
                  <a:lumOff val="5000"/>
                </a:schemeClr>
              </a:buClr>
              <a:defRPr sz="2800">
                <a:solidFill>
                  <a:schemeClr val="accent6">
                    <a:lumMod val="50000"/>
                  </a:schemeClr>
                </a:solidFill>
              </a:defRPr>
            </a:lvl1pPr>
          </a:lstStyle>
          <a:p>
            <a:r>
              <a:rPr lang="en-US" smtClean="0"/>
              <a:t>Click to edit Master title style</a:t>
            </a:r>
            <a:endParaRPr lang="en-US" dirty="0"/>
          </a:p>
        </p:txBody>
      </p:sp>
      <p:sp>
        <p:nvSpPr>
          <p:cNvPr id="15" name="Text Placeholder 10"/>
          <p:cNvSpPr>
            <a:spLocks noGrp="1"/>
          </p:cNvSpPr>
          <p:nvPr>
            <p:ph type="body" sz="quarter" idx="13"/>
          </p:nvPr>
        </p:nvSpPr>
        <p:spPr>
          <a:xfrm>
            <a:off x="591600" y="974400"/>
            <a:ext cx="6876000" cy="457200"/>
          </a:xfrm>
        </p:spPr>
        <p:txBody>
          <a:bodyPr>
            <a:normAutofit/>
          </a:bodyPr>
          <a:lstStyle>
            <a:lvl1pPr>
              <a:buFontTx/>
              <a:buNone/>
              <a:defRPr sz="2000">
                <a:solidFill>
                  <a:schemeClr val="accent6">
                    <a:lumMod val="75000"/>
                  </a:schemeClr>
                </a:solidFill>
              </a:defRPr>
            </a:lvl1pPr>
          </a:lstStyle>
          <a:p>
            <a:pPr lvl="0"/>
            <a:r>
              <a:rPr lang="en-US" smtClean="0"/>
              <a:t>Click to edit Master text styles</a:t>
            </a:r>
          </a:p>
        </p:txBody>
      </p:sp>
      <p:sp>
        <p:nvSpPr>
          <p:cNvPr id="8" name="Footer Placeholder 4"/>
          <p:cNvSpPr>
            <a:spLocks noGrp="1"/>
          </p:cNvSpPr>
          <p:nvPr>
            <p:ph type="ftr" sz="quarter" idx="3"/>
          </p:nvPr>
        </p:nvSpPr>
        <p:spPr>
          <a:xfrm>
            <a:off x="-13554" y="6492794"/>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pPr algn="l" eaLnBrk="1" latinLnBrk="0" hangingPunct="1"/>
            <a:endParaRPr kumimoji="0" lang="en-US" dirty="0">
              <a:solidFill>
                <a:srgbClr val="FFFFFF"/>
              </a:solidFill>
            </a:endParaRPr>
          </a:p>
        </p:txBody>
      </p:sp>
      <p:sp>
        <p:nvSpPr>
          <p:cNvPr id="10" name="Slide Number Placeholder 5"/>
          <p:cNvSpPr>
            <a:spLocks noGrp="1"/>
          </p:cNvSpPr>
          <p:nvPr>
            <p:ph type="sldNum" sz="quarter" idx="4"/>
          </p:nvPr>
        </p:nvSpPr>
        <p:spPr>
          <a:xfrm>
            <a:off x="7006584" y="6465595"/>
            <a:ext cx="2133600" cy="365125"/>
          </a:xfrm>
          <a:prstGeom prst="rect">
            <a:avLst/>
          </a:prstGeom>
        </p:spPr>
        <p:txBody>
          <a:bodyPr/>
          <a:lstStyle>
            <a:lvl1pPr algn="r">
              <a:defRPr sz="1200" b="1">
                <a:solidFill>
                  <a:schemeClr val="tx2"/>
                </a:solidFill>
                <a:latin typeface="Segoe UI" pitchFamily="34" charset="0"/>
                <a:cs typeface="Segoe UI" pitchFamily="34" charset="0"/>
              </a:defRPr>
            </a:lvl1pPr>
          </a:lstStyle>
          <a:p>
            <a:fld id="{2C6B1FF6-39B9-40F5-8B67-33C6354A3D4F}" type="slidenum">
              <a:rPr lang="en-US" smtClean="0"/>
              <a:pPr/>
              <a:t>‹#›</a:t>
            </a:fld>
            <a:endParaRPr lang="en-US" sz="1600" dirty="0">
              <a:solidFill>
                <a:schemeClr val="accent3">
                  <a:shade val="75000"/>
                </a:schemeClr>
              </a:solidFill>
            </a:endParaRPr>
          </a:p>
        </p:txBody>
      </p:sp>
    </p:spTree>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9" name="Picture 8" descr="dna_strand_border.png"/>
          <p:cNvPicPr>
            <a:picLocks noChangeAspect="1"/>
          </p:cNvPicPr>
          <p:nvPr/>
        </p:nvPicPr>
        <p:blipFill>
          <a:blip r:embed="rId2"/>
          <a:stretch>
            <a:fillRect/>
          </a:stretch>
        </p:blipFill>
        <p:spPr>
          <a:xfrm>
            <a:off x="0" y="1"/>
            <a:ext cx="9144000" cy="6858000"/>
          </a:xfrm>
          <a:prstGeom prst="rect">
            <a:avLst/>
          </a:prstGeom>
        </p:spPr>
      </p:pic>
      <p:pic>
        <p:nvPicPr>
          <p:cNvPr id="10" name="Picture 9" descr="dna_large.png"/>
          <p:cNvPicPr>
            <a:picLocks noChangeAspect="1"/>
          </p:cNvPicPr>
          <p:nvPr userDrawn="1"/>
        </p:nvPicPr>
        <p:blipFill>
          <a:blip r:embed="rId3">
            <a:extLst>
              <a:ext uri="{BEBA8EAE-BF5A-486C-A8C5-ECC9F3942E4B}">
                <a14:imgProps xmlns:a14="http://schemas.microsoft.com/office/drawing/2010/main">
                  <a14:imgLayer r:embed="rId4">
                    <a14:imgEffect>
                      <a14:saturation sat="33000"/>
                    </a14:imgEffect>
                  </a14:imgLayer>
                </a14:imgProps>
              </a:ext>
            </a:extLst>
          </a:blip>
          <a:stretch>
            <a:fillRect/>
          </a:stretch>
        </p:blipFill>
        <p:spPr>
          <a:xfrm rot="20462692">
            <a:off x="20658" y="-95104"/>
            <a:ext cx="834417" cy="1125466"/>
          </a:xfrm>
          <a:prstGeom prst="rect">
            <a:avLst/>
          </a:prstGeom>
        </p:spPr>
      </p:pic>
      <p:sp>
        <p:nvSpPr>
          <p:cNvPr id="2" name="Title 1"/>
          <p:cNvSpPr>
            <a:spLocks noGrp="1"/>
          </p:cNvSpPr>
          <p:nvPr>
            <p:ph type="ctrTitle"/>
          </p:nvPr>
        </p:nvSpPr>
        <p:spPr>
          <a:xfrm>
            <a:off x="850748" y="1"/>
            <a:ext cx="8293252" cy="493160"/>
          </a:xfrm>
        </p:spPr>
        <p:txBody>
          <a:bodyPr anchor="b" anchorCtr="0"/>
          <a:lstStyle>
            <a:lvl1pPr algn="l">
              <a:buFontTx/>
              <a:buNone/>
              <a:defRPr sz="2800">
                <a:solidFill>
                  <a:schemeClr val="accent4">
                    <a:lumMod val="20000"/>
                    <a:lumOff val="80000"/>
                  </a:schemeClr>
                </a:solidFill>
                <a:latin typeface="Calibri"/>
                <a:cs typeface="Calibri"/>
              </a:defRPr>
            </a:lvl1pPr>
          </a:lstStyle>
          <a:p>
            <a:r>
              <a:rPr lang="en-US" dirty="0" smtClean="0"/>
              <a:t>Click to edit Master title style</a:t>
            </a:r>
            <a:endParaRPr lang="en-US" dirty="0"/>
          </a:p>
        </p:txBody>
      </p:sp>
      <p:sp>
        <p:nvSpPr>
          <p:cNvPr id="7" name="Content Placeholder 2"/>
          <p:cNvSpPr>
            <a:spLocks noGrp="1"/>
          </p:cNvSpPr>
          <p:nvPr>
            <p:ph idx="1"/>
          </p:nvPr>
        </p:nvSpPr>
        <p:spPr>
          <a:xfrm>
            <a:off x="652918" y="1089007"/>
            <a:ext cx="8249112" cy="5272751"/>
          </a:xfrm>
        </p:spPr>
        <p:txBody>
          <a:bodyPr/>
          <a:lstStyle>
            <a:lvl1pPr>
              <a:defRPr sz="3200">
                <a:latin typeface="Georgia"/>
                <a:cs typeface="Georgia"/>
              </a:defRPr>
            </a:lvl1pPr>
            <a:lvl2pPr>
              <a:defRPr sz="2800">
                <a:latin typeface="Georgia"/>
                <a:cs typeface="Georgia"/>
              </a:defRPr>
            </a:lvl2pPr>
            <a:lvl3pPr>
              <a:defRPr sz="2400">
                <a:latin typeface="Georgia"/>
                <a:cs typeface="Georgia"/>
              </a:defRPr>
            </a:lvl3pPr>
            <a:lvl4pPr>
              <a:defRPr sz="2000">
                <a:latin typeface="Georgia"/>
                <a:cs typeface="Georgia"/>
              </a:defRPr>
            </a:lvl4pPr>
            <a:lvl5pPr>
              <a:defRPr sz="2000">
                <a:latin typeface="Georgia"/>
                <a:cs typeface="Georgia"/>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Slide Number Placeholder 7"/>
          <p:cNvSpPr>
            <a:spLocks noGrp="1"/>
          </p:cNvSpPr>
          <p:nvPr>
            <p:ph type="sldNum" sz="quarter" idx="10"/>
          </p:nvPr>
        </p:nvSpPr>
        <p:spPr>
          <a:xfrm>
            <a:off x="8681463" y="298449"/>
            <a:ext cx="471284" cy="365125"/>
          </a:xfrm>
        </p:spPr>
        <p:txBody>
          <a:bodyPr/>
          <a:lstStyle>
            <a:lvl1pPr>
              <a:defRPr>
                <a:solidFill>
                  <a:schemeClr val="accent4">
                    <a:lumMod val="75000"/>
                  </a:schemeClr>
                </a:solidFill>
              </a:defRPr>
            </a:lvl1pPr>
          </a:lstStyle>
          <a:p>
            <a:fld id="{2C6B1FF6-39B9-40F5-8B67-33C6354A3D4F}" type="slidenum">
              <a:rPr lang="en-US" smtClean="0"/>
              <a:pPr/>
              <a:t>‹#›</a:t>
            </a:fld>
            <a:endParaRPr lang="en-US" dirty="0"/>
          </a:p>
        </p:txBody>
      </p:sp>
      <p:sp>
        <p:nvSpPr>
          <p:cNvPr id="11" name="Footer Placeholder 8"/>
          <p:cNvSpPr>
            <a:spLocks noGrp="1"/>
          </p:cNvSpPr>
          <p:nvPr>
            <p:ph type="ftr" sz="quarter" idx="11"/>
          </p:nvPr>
        </p:nvSpPr>
        <p:spPr>
          <a:xfrm>
            <a:off x="-13554" y="6492794"/>
            <a:ext cx="2895600" cy="365125"/>
          </a:xfrm>
        </p:spPr>
        <p:txBody>
          <a:bodyPr/>
          <a:lstStyle/>
          <a:p>
            <a:endParaRPr kumimoji="0" lang="en-US" dirty="0"/>
          </a:p>
        </p:txBody>
      </p:sp>
    </p:spTree>
    <p:extLst>
      <p:ext uri="{BB962C8B-B14F-4D97-AF65-F5344CB8AC3E}">
        <p14:creationId xmlns:p14="http://schemas.microsoft.com/office/powerpoint/2010/main" val="2068020741"/>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bg>
      <p:bgPr>
        <a:solidFill>
          <a:schemeClr val="bg1"/>
        </a:solid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10"/>
          </p:nvPr>
        </p:nvSpPr>
        <p:spPr/>
        <p:txBody>
          <a:bodyPr/>
          <a:lstStyle/>
          <a:p>
            <a:fld id="{2C6B1FF6-39B9-40F5-8B67-33C6354A3D4F}" type="slidenum">
              <a:rPr kumimoji="0" lang="en-US" smtClean="0"/>
              <a:pPr eaLnBrk="1" latinLnBrk="0" hangingPunct="1"/>
              <a:t>‹#›</a:t>
            </a:fld>
            <a:endParaRPr kumimoji="0" lang="en-US" dirty="0"/>
          </a:p>
        </p:txBody>
      </p:sp>
      <p:sp>
        <p:nvSpPr>
          <p:cNvPr id="9" name="Footer Placeholder 8"/>
          <p:cNvSpPr>
            <a:spLocks noGrp="1"/>
          </p:cNvSpPr>
          <p:nvPr>
            <p:ph type="ftr" sz="quarter" idx="11"/>
          </p:nvPr>
        </p:nvSpPr>
        <p:spPr/>
        <p:txBody>
          <a:bodyPr/>
          <a:lstStyle/>
          <a:p>
            <a:endParaRPr kumimoji="0" lang="en-US" dirty="0"/>
          </a:p>
        </p:txBody>
      </p:sp>
    </p:spTree>
  </p:cSld>
  <p:clrMapOvr>
    <a:masterClrMapping/>
  </p:clrMapOvr>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1"/>
            <a:ext cx="2133600" cy="365125"/>
          </a:xfrm>
          <a:prstGeom prst="rect">
            <a:avLst/>
          </a:prstGeom>
        </p:spPr>
        <p:txBody>
          <a:bodyPr/>
          <a:lstStyle/>
          <a:p>
            <a:pPr eaLnBrk="1" latinLnBrk="0" hangingPunct="1"/>
            <a:r>
              <a:rPr lang="en-US" smtClean="0"/>
              <a:t>9/8/11</a:t>
            </a:r>
            <a:endParaRPr lang="en-US"/>
          </a:p>
        </p:txBody>
      </p:sp>
      <p:sp>
        <p:nvSpPr>
          <p:cNvPr id="5" name="Footer Placeholder 4"/>
          <p:cNvSpPr>
            <a:spLocks noGrp="1"/>
          </p:cNvSpPr>
          <p:nvPr>
            <p:ph type="ftr" sz="quarter" idx="11"/>
          </p:nvPr>
        </p:nvSpPr>
        <p:spPr>
          <a:xfrm>
            <a:off x="3124200" y="6356351"/>
            <a:ext cx="2895600" cy="365125"/>
          </a:xfrm>
          <a:prstGeom prst="rect">
            <a:avLst/>
          </a:prstGeom>
        </p:spPr>
        <p:txBody>
          <a:bodyPr/>
          <a:lstStyle/>
          <a:p>
            <a:endParaRPr kumimoji="0" lang="en-US"/>
          </a:p>
        </p:txBody>
      </p:sp>
      <p:sp>
        <p:nvSpPr>
          <p:cNvPr id="6" name="Slide Number Placeholder 5"/>
          <p:cNvSpPr>
            <a:spLocks noGrp="1"/>
          </p:cNvSpPr>
          <p:nvPr>
            <p:ph type="sldNum" sz="quarter" idx="12"/>
          </p:nvPr>
        </p:nvSpPr>
        <p:spPr>
          <a:xfrm>
            <a:off x="6553200" y="6356351"/>
            <a:ext cx="2133600" cy="365125"/>
          </a:xfrm>
          <a:prstGeom prst="rect">
            <a:avLst/>
          </a:prstGeom>
        </p:spPr>
        <p:txBody>
          <a:bodyPr/>
          <a:lstStyle/>
          <a:p>
            <a:fld id="{2C6B1FF6-39B9-40F5-8B67-33C6354A3D4F}" type="slidenum">
              <a:rPr kumimoji="0" lang="en-US" smtClean="0"/>
              <a:pPr eaLnBrk="1" latinLnBrk="0" hangingPunct="1"/>
              <a:t>‹#›</a:t>
            </a:fld>
            <a:endParaRPr kumimoji="0"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48600" y="503239"/>
            <a:ext cx="1219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03237"/>
            <a:ext cx="7162800" cy="6278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722435"/>
            <a:ext cx="8305800" cy="4525965"/>
          </a:xfrm>
        </p:spPr>
        <p:txBody>
          <a:bodyPr/>
          <a:lstStyle>
            <a:lvl1pPr marL="173038" indent="-173038">
              <a:lnSpc>
                <a:spcPts val="2600"/>
              </a:lnSpc>
              <a:buClr>
                <a:schemeClr val="accent6">
                  <a:lumMod val="50000"/>
                </a:schemeClr>
              </a:buClr>
              <a:buFont typeface="Arial" pitchFamily="34" charset="0"/>
              <a:buChar char="•"/>
              <a:defRPr sz="2400" b="0">
                <a:solidFill>
                  <a:schemeClr val="accent6">
                    <a:lumMod val="75000"/>
                  </a:schemeClr>
                </a:solidFill>
              </a:defRPr>
            </a:lvl1pPr>
            <a:lvl2pPr marL="684213" indent="-227013">
              <a:lnSpc>
                <a:spcPts val="2600"/>
              </a:lnSpc>
              <a:buClr>
                <a:schemeClr val="accent6">
                  <a:lumMod val="50000"/>
                </a:schemeClr>
              </a:buClr>
              <a:defRPr sz="2000">
                <a:solidFill>
                  <a:schemeClr val="accent6">
                    <a:lumMod val="75000"/>
                  </a:schemeClr>
                </a:solidFill>
              </a:defRPr>
            </a:lvl2pPr>
            <a:lvl3pPr marL="1087438" indent="-173038">
              <a:lnSpc>
                <a:spcPts val="2600"/>
              </a:lnSpc>
              <a:buClr>
                <a:schemeClr val="accent6">
                  <a:lumMod val="50000"/>
                </a:schemeClr>
              </a:buClr>
              <a:defRPr sz="1800">
                <a:solidFill>
                  <a:schemeClr val="accent6">
                    <a:lumMod val="75000"/>
                  </a:schemeClr>
                </a:solidFill>
              </a:defRPr>
            </a:lvl3pPr>
            <a:lvl4pPr marL="1541463" indent="-169863">
              <a:lnSpc>
                <a:spcPts val="2600"/>
              </a:lnSpc>
              <a:buClr>
                <a:schemeClr val="accent6">
                  <a:lumMod val="50000"/>
                </a:schemeClr>
              </a:buClr>
              <a:defRPr sz="1600">
                <a:solidFill>
                  <a:schemeClr val="accent6">
                    <a:lumMod val="75000"/>
                  </a:schemeClr>
                </a:solidFill>
              </a:defRPr>
            </a:lvl4pPr>
            <a:lvl5pPr marL="2001838" indent="-173038">
              <a:lnSpc>
                <a:spcPts val="2600"/>
              </a:lnSpc>
              <a:buClr>
                <a:schemeClr val="accent6">
                  <a:lumMod val="50000"/>
                </a:schemeClr>
              </a:buClr>
              <a:defRPr sz="1400">
                <a:solidFill>
                  <a:schemeClr val="accent6">
                    <a:lumMod val="7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10"/>
          <p:cNvSpPr>
            <a:spLocks noGrp="1"/>
          </p:cNvSpPr>
          <p:nvPr>
            <p:ph type="body" sz="quarter" idx="13"/>
          </p:nvPr>
        </p:nvSpPr>
        <p:spPr>
          <a:xfrm>
            <a:off x="533400" y="533400"/>
            <a:ext cx="8251200" cy="457200"/>
          </a:xfrm>
        </p:spPr>
        <p:txBody>
          <a:bodyPr>
            <a:normAutofit/>
          </a:bodyPr>
          <a:lstStyle>
            <a:lvl1pPr>
              <a:buClr>
                <a:schemeClr val="accent6">
                  <a:lumMod val="50000"/>
                </a:schemeClr>
              </a:buClr>
              <a:buFont typeface="Arial" pitchFamily="34" charset="0"/>
              <a:buChar char="•"/>
              <a:defRPr sz="2400">
                <a:solidFill>
                  <a:schemeClr val="accent6">
                    <a:lumMod val="75000"/>
                  </a:schemeClr>
                </a:solidFill>
              </a:defRPr>
            </a:lvl1pPr>
          </a:lstStyle>
          <a:p>
            <a:pPr lvl="0"/>
            <a:r>
              <a:rPr lang="en-US" smtClean="0"/>
              <a:t>Click to edit Master text styles</a:t>
            </a:r>
          </a:p>
        </p:txBody>
      </p:sp>
      <p:sp>
        <p:nvSpPr>
          <p:cNvPr id="16" name="Title 15"/>
          <p:cNvSpPr>
            <a:spLocks noGrp="1"/>
          </p:cNvSpPr>
          <p:nvPr>
            <p:ph type="title"/>
          </p:nvPr>
        </p:nvSpPr>
        <p:spPr>
          <a:xfrm>
            <a:off x="304800" y="16200"/>
            <a:ext cx="8229600" cy="639763"/>
          </a:xfrm>
        </p:spPr>
        <p:txBody>
          <a:bodyPr/>
          <a:lstStyle>
            <a:lvl1pPr>
              <a:buClr>
                <a:schemeClr val="accent6">
                  <a:lumMod val="50000"/>
                </a:schemeClr>
              </a:buClr>
              <a:defRPr>
                <a:solidFill>
                  <a:schemeClr val="accent6">
                    <a:lumMod val="50000"/>
                  </a:schemeClr>
                </a:solidFill>
              </a:defRPr>
            </a:lvl1pPr>
          </a:lstStyle>
          <a:p>
            <a:r>
              <a:rPr lang="en-US" smtClean="0"/>
              <a:t>Click to edit Master title style</a:t>
            </a:r>
            <a:endParaRPr lang="en-US"/>
          </a:p>
        </p:txBody>
      </p:sp>
      <p:sp>
        <p:nvSpPr>
          <p:cNvPr id="7" name="Footer Placeholder 4"/>
          <p:cNvSpPr>
            <a:spLocks noGrp="1"/>
          </p:cNvSpPr>
          <p:nvPr>
            <p:ph type="ftr" sz="quarter" idx="3"/>
          </p:nvPr>
        </p:nvSpPr>
        <p:spPr>
          <a:xfrm>
            <a:off x="-13554" y="6492794"/>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pPr algn="l" eaLnBrk="1" latinLnBrk="0" hangingPunct="1"/>
            <a:endParaRPr kumimoji="0" lang="en-US" dirty="0">
              <a:solidFill>
                <a:srgbClr val="FFFFFF"/>
              </a:solidFill>
            </a:endParaRPr>
          </a:p>
        </p:txBody>
      </p:sp>
      <p:sp>
        <p:nvSpPr>
          <p:cNvPr id="9" name="Slide Number Placeholder 5"/>
          <p:cNvSpPr>
            <a:spLocks noGrp="1"/>
          </p:cNvSpPr>
          <p:nvPr>
            <p:ph type="sldNum" sz="quarter" idx="4"/>
          </p:nvPr>
        </p:nvSpPr>
        <p:spPr>
          <a:xfrm>
            <a:off x="7006584" y="6465595"/>
            <a:ext cx="2133600" cy="365125"/>
          </a:xfrm>
          <a:prstGeom prst="rect">
            <a:avLst/>
          </a:prstGeom>
        </p:spPr>
        <p:txBody>
          <a:bodyPr/>
          <a:lstStyle>
            <a:lvl1pPr algn="r">
              <a:defRPr sz="1200" b="1">
                <a:solidFill>
                  <a:schemeClr val="tx2"/>
                </a:solidFill>
                <a:latin typeface="Segoe UI" pitchFamily="34" charset="0"/>
                <a:cs typeface="Segoe UI" pitchFamily="34" charset="0"/>
              </a:defRPr>
            </a:lvl1pPr>
          </a:lstStyle>
          <a:p>
            <a:fld id="{2C6B1FF6-39B9-40F5-8B67-33C6354A3D4F}" type="slidenum">
              <a:rPr lang="en-US" smtClean="0"/>
              <a:pPr/>
              <a:t>‹#›</a:t>
            </a:fld>
            <a:endParaRPr lang="en-US" sz="1600" dirty="0">
              <a:solidFill>
                <a:schemeClr val="accent3">
                  <a:shade val="75000"/>
                </a:schemeClr>
              </a:solidFill>
            </a:endParaRPr>
          </a:p>
        </p:txBody>
      </p:sp>
    </p:spTree>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genda/Summary">
    <p:spTree>
      <p:nvGrpSpPr>
        <p:cNvPr id="1" name=""/>
        <p:cNvGrpSpPr/>
        <p:nvPr/>
      </p:nvGrpSpPr>
      <p:grpSpPr>
        <a:xfrm>
          <a:off x="0" y="0"/>
          <a:ext cx="0" cy="0"/>
          <a:chOff x="0" y="0"/>
          <a:chExt cx="0" cy="0"/>
        </a:xfrm>
      </p:grpSpPr>
      <p:sp>
        <p:nvSpPr>
          <p:cNvPr id="9" name="Text Placeholder 8"/>
          <p:cNvSpPr>
            <a:spLocks noGrp="1"/>
          </p:cNvSpPr>
          <p:nvPr>
            <p:ph type="body" sz="quarter" idx="15"/>
          </p:nvPr>
        </p:nvSpPr>
        <p:spPr>
          <a:xfrm>
            <a:off x="2133600" y="27492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7" name="Title 6"/>
          <p:cNvSpPr>
            <a:spLocks noGrp="1"/>
          </p:cNvSpPr>
          <p:nvPr>
            <p:ph type="title"/>
          </p:nvPr>
        </p:nvSpPr>
        <p:spPr>
          <a:xfrm>
            <a:off x="304800" y="16200"/>
            <a:ext cx="8229600" cy="639763"/>
          </a:xfrm>
        </p:spPr>
        <p:txBody>
          <a:bodyPr/>
          <a:lstStyle/>
          <a:p>
            <a:r>
              <a:rPr lang="en-US" smtClean="0"/>
              <a:t>Click to edit Master title style</a:t>
            </a:r>
            <a:endParaRPr lang="en-US" dirty="0"/>
          </a:p>
        </p:txBody>
      </p:sp>
      <p:sp>
        <p:nvSpPr>
          <p:cNvPr id="8" name="Text Placeholder 10"/>
          <p:cNvSpPr>
            <a:spLocks noGrp="1"/>
          </p:cNvSpPr>
          <p:nvPr>
            <p:ph type="body" sz="quarter" idx="13"/>
          </p:nvPr>
        </p:nvSpPr>
        <p:spPr>
          <a:xfrm>
            <a:off x="511800" y="533400"/>
            <a:ext cx="8251200" cy="457200"/>
          </a:xfrm>
        </p:spPr>
        <p:txBody>
          <a:bodyPr>
            <a:normAutofit/>
          </a:bodyPr>
          <a:lstStyle>
            <a:lvl1pPr>
              <a:buFontTx/>
              <a:buNone/>
              <a:defRPr sz="2400">
                <a:solidFill>
                  <a:schemeClr val="accent6">
                    <a:lumMod val="75000"/>
                  </a:schemeClr>
                </a:solidFill>
              </a:defRPr>
            </a:lvl1pPr>
          </a:lstStyle>
          <a:p>
            <a:pPr lvl="0"/>
            <a:r>
              <a:rPr lang="en-US" smtClean="0"/>
              <a:t>Click to edit Master text styles</a:t>
            </a:r>
          </a:p>
        </p:txBody>
      </p:sp>
      <p:sp>
        <p:nvSpPr>
          <p:cNvPr id="12" name="Text Placeholder 8"/>
          <p:cNvSpPr>
            <a:spLocks noGrp="1"/>
          </p:cNvSpPr>
          <p:nvPr>
            <p:ph type="body" sz="quarter" idx="16"/>
          </p:nvPr>
        </p:nvSpPr>
        <p:spPr>
          <a:xfrm>
            <a:off x="2133600" y="13308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4" name="Text Placeholder 8"/>
          <p:cNvSpPr>
            <a:spLocks noGrp="1"/>
          </p:cNvSpPr>
          <p:nvPr>
            <p:ph type="body" sz="quarter" idx="17"/>
          </p:nvPr>
        </p:nvSpPr>
        <p:spPr>
          <a:xfrm>
            <a:off x="2133600" y="20400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5" name="Text Placeholder 8"/>
          <p:cNvSpPr>
            <a:spLocks noGrp="1"/>
          </p:cNvSpPr>
          <p:nvPr>
            <p:ph type="body" sz="quarter" idx="18"/>
          </p:nvPr>
        </p:nvSpPr>
        <p:spPr>
          <a:xfrm>
            <a:off x="2133600" y="33882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6" name="Text Placeholder 8"/>
          <p:cNvSpPr>
            <a:spLocks noGrp="1"/>
          </p:cNvSpPr>
          <p:nvPr>
            <p:ph type="body" sz="quarter" idx="19"/>
          </p:nvPr>
        </p:nvSpPr>
        <p:spPr>
          <a:xfrm>
            <a:off x="2133600" y="40974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7" name="Text Placeholder 8"/>
          <p:cNvSpPr>
            <a:spLocks noGrp="1"/>
          </p:cNvSpPr>
          <p:nvPr>
            <p:ph type="body" sz="quarter" idx="20"/>
          </p:nvPr>
        </p:nvSpPr>
        <p:spPr>
          <a:xfrm>
            <a:off x="2133600" y="4876800"/>
            <a:ext cx="6629400" cy="838200"/>
          </a:xfrm>
        </p:spPr>
        <p:txBody>
          <a:bodyPr>
            <a:normAutofit/>
          </a:bodyPr>
          <a:lstStyle>
            <a:lvl1pPr marL="57150" indent="0">
              <a:buFontTx/>
              <a:buNone/>
              <a:defRPr sz="1800" baseline="0"/>
            </a:lvl1pPr>
          </a:lstStyle>
          <a:p>
            <a:pPr lvl="0"/>
            <a:r>
              <a:rPr lang="en-US" smtClean="0"/>
              <a:t>Click to edit Master text styles</a:t>
            </a:r>
          </a:p>
        </p:txBody>
      </p:sp>
      <p:sp>
        <p:nvSpPr>
          <p:cNvPr id="13" name="Footer Placeholder 4"/>
          <p:cNvSpPr>
            <a:spLocks noGrp="1"/>
          </p:cNvSpPr>
          <p:nvPr>
            <p:ph type="ftr" sz="quarter" idx="3"/>
          </p:nvPr>
        </p:nvSpPr>
        <p:spPr>
          <a:xfrm>
            <a:off x="-13554" y="6492794"/>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pPr algn="l" eaLnBrk="1" latinLnBrk="0" hangingPunct="1"/>
            <a:endParaRPr kumimoji="0" lang="en-US" dirty="0">
              <a:solidFill>
                <a:srgbClr val="FFFFFF"/>
              </a:solidFill>
            </a:endParaRPr>
          </a:p>
        </p:txBody>
      </p:sp>
      <p:sp>
        <p:nvSpPr>
          <p:cNvPr id="19" name="Slide Number Placeholder 5"/>
          <p:cNvSpPr>
            <a:spLocks noGrp="1"/>
          </p:cNvSpPr>
          <p:nvPr>
            <p:ph type="sldNum" sz="quarter" idx="4"/>
          </p:nvPr>
        </p:nvSpPr>
        <p:spPr>
          <a:xfrm>
            <a:off x="7006584" y="6465595"/>
            <a:ext cx="2133600" cy="365125"/>
          </a:xfrm>
          <a:prstGeom prst="rect">
            <a:avLst/>
          </a:prstGeom>
        </p:spPr>
        <p:txBody>
          <a:bodyPr/>
          <a:lstStyle>
            <a:lvl1pPr algn="r">
              <a:defRPr sz="1200" b="1">
                <a:solidFill>
                  <a:schemeClr val="tx2"/>
                </a:solidFill>
                <a:latin typeface="Segoe UI" pitchFamily="34" charset="0"/>
                <a:cs typeface="Segoe UI" pitchFamily="34" charset="0"/>
              </a:defRPr>
            </a:lvl1pPr>
          </a:lstStyle>
          <a:p>
            <a:fld id="{2C6B1FF6-39B9-40F5-8B67-33C6354A3D4F}" type="slidenum">
              <a:rPr lang="en-US" smtClean="0"/>
              <a:pPr/>
              <a:t>‹#›</a:t>
            </a:fld>
            <a:endParaRPr lang="en-US" sz="1600" dirty="0">
              <a:solidFill>
                <a:schemeClr val="accent3">
                  <a:shade val="75000"/>
                </a:schemeClr>
              </a:solidFill>
            </a:endParaRPr>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871788"/>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685800" y="1371601"/>
            <a:ext cx="7772400" cy="1500187"/>
          </a:xfrm>
        </p:spPr>
        <p:txBody>
          <a:bodyPr anchor="b"/>
          <a:lstStyle>
            <a:lvl1pPr marL="0" indent="0">
              <a:buNone/>
              <a:defRPr sz="2000">
                <a:solidFill>
                  <a:schemeClr val="bg2"/>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Slide Number Placeholder 9"/>
          <p:cNvSpPr>
            <a:spLocks noGrp="1"/>
          </p:cNvSpPr>
          <p:nvPr>
            <p:ph type="sldNum" sz="quarter" idx="10"/>
          </p:nvPr>
        </p:nvSpPr>
        <p:spPr/>
        <p:txBody>
          <a:bodyPr/>
          <a:lstStyle/>
          <a:p>
            <a:fld id="{D7E63A33-8271-4DD0-9C48-789913D7C115}" type="slidenum">
              <a:rPr lang="en-US" smtClean="0"/>
              <a:pPr/>
              <a:t>‹#›</a:t>
            </a:fld>
            <a:endParaRPr lang="en-US" dirty="0"/>
          </a:p>
        </p:txBody>
      </p:sp>
      <p:sp>
        <p:nvSpPr>
          <p:cNvPr id="11" name="Footer Placeholder 10"/>
          <p:cNvSpPr>
            <a:spLocks noGrp="1"/>
          </p:cNvSpPr>
          <p:nvPr>
            <p:ph type="ftr" sz="quarter" idx="11"/>
          </p:nvPr>
        </p:nvSpPr>
        <p:spPr/>
        <p:txBody>
          <a:bodyPr/>
          <a:lstStyle/>
          <a:p>
            <a:endParaRPr lang="en-US"/>
          </a:p>
        </p:txBody>
      </p:sp>
      <p:sp>
        <p:nvSpPr>
          <p:cNvPr id="6" name="Oval 5"/>
          <p:cNvSpPr/>
          <p:nvPr userDrawn="1"/>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Oval 6"/>
          <p:cNvSpPr/>
          <p:nvPr userDrawn="1"/>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143000"/>
            <a:ext cx="4038600" cy="4525964"/>
          </a:xfrm>
        </p:spPr>
        <p:txBody>
          <a:bodyPr/>
          <a:lstStyle>
            <a:lvl1pPr>
              <a:buClr>
                <a:schemeClr val="accent6">
                  <a:lumMod val="50000"/>
                </a:schemeClr>
              </a:buClr>
              <a:defRPr sz="2400"/>
            </a:lvl1pPr>
            <a:lvl2pPr>
              <a:buClr>
                <a:schemeClr val="accent6">
                  <a:lumMod val="50000"/>
                </a:schemeClr>
              </a:buClr>
              <a:defRPr sz="2000"/>
            </a:lvl2pPr>
            <a:lvl3pPr>
              <a:buClr>
                <a:schemeClr val="accent6">
                  <a:lumMod val="50000"/>
                </a:schemeClr>
              </a:buClr>
              <a:defRPr sz="2000"/>
            </a:lvl3pPr>
            <a:lvl4pPr>
              <a:buClr>
                <a:schemeClr val="accent6">
                  <a:lumMod val="50000"/>
                </a:schemeClr>
              </a:buClr>
              <a:defRPr sz="1800"/>
            </a:lvl4pPr>
            <a:lvl5pPr>
              <a:buClr>
                <a:schemeClr val="accent6">
                  <a:lumMod val="50000"/>
                </a:schemeClr>
              </a:buCl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722436"/>
            <a:ext cx="4038600" cy="4525964"/>
          </a:xfrm>
        </p:spPr>
        <p:txBody>
          <a:bodyPr/>
          <a:lstStyle>
            <a:lvl1pPr>
              <a:buClr>
                <a:schemeClr val="accent6">
                  <a:lumMod val="50000"/>
                </a:schemeClr>
              </a:buClr>
              <a:defRPr sz="2400"/>
            </a:lvl1pPr>
            <a:lvl2pPr>
              <a:buClr>
                <a:schemeClr val="accent6">
                  <a:lumMod val="50000"/>
                </a:schemeClr>
              </a:buClr>
              <a:defRPr sz="2000"/>
            </a:lvl2pPr>
            <a:lvl3pPr>
              <a:buClr>
                <a:schemeClr val="accent6">
                  <a:lumMod val="50000"/>
                </a:schemeClr>
              </a:buClr>
              <a:defRPr sz="2000"/>
            </a:lvl3pPr>
            <a:lvl4pPr>
              <a:buClr>
                <a:schemeClr val="accent6">
                  <a:lumMod val="50000"/>
                </a:schemeClr>
              </a:buClr>
              <a:defRPr sz="1800"/>
            </a:lvl4pPr>
            <a:lvl5pPr>
              <a:buClr>
                <a:schemeClr val="accent6">
                  <a:lumMod val="50000"/>
                </a:schemeClr>
              </a:buCl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itle 11"/>
          <p:cNvSpPr>
            <a:spLocks noGrp="1"/>
          </p:cNvSpPr>
          <p:nvPr>
            <p:ph type="title"/>
          </p:nvPr>
        </p:nvSpPr>
        <p:spPr>
          <a:xfrm>
            <a:off x="304800" y="-60000"/>
            <a:ext cx="8229600" cy="639763"/>
          </a:xfrm>
        </p:spPr>
        <p:txBody>
          <a:bodyPr/>
          <a:lstStyle/>
          <a:p>
            <a:r>
              <a:rPr lang="en-US" smtClean="0"/>
              <a:t>Click to edit Master title style</a:t>
            </a:r>
            <a:endParaRPr lang="en-US" dirty="0"/>
          </a:p>
        </p:txBody>
      </p:sp>
      <p:sp>
        <p:nvSpPr>
          <p:cNvPr id="13" name="Text Placeholder 10"/>
          <p:cNvSpPr>
            <a:spLocks noGrp="1"/>
          </p:cNvSpPr>
          <p:nvPr>
            <p:ph type="body" sz="quarter" idx="13"/>
          </p:nvPr>
        </p:nvSpPr>
        <p:spPr>
          <a:xfrm>
            <a:off x="511800" y="457200"/>
            <a:ext cx="8251200" cy="457200"/>
          </a:xfrm>
        </p:spPr>
        <p:txBody>
          <a:bodyPr>
            <a:normAutofit/>
          </a:bodyPr>
          <a:lstStyle>
            <a:lvl1pPr>
              <a:buFontTx/>
              <a:buNone/>
              <a:defRPr sz="2400">
                <a:solidFill>
                  <a:schemeClr val="accent6">
                    <a:lumMod val="75000"/>
                  </a:schemeClr>
                </a:solidFill>
              </a:defRPr>
            </a:lvl1pPr>
          </a:lstStyle>
          <a:p>
            <a:pPr lvl="0"/>
            <a:r>
              <a:rPr lang="en-US" smtClean="0"/>
              <a:t>Click to edit Master text styles</a:t>
            </a:r>
          </a:p>
        </p:txBody>
      </p:sp>
      <p:sp>
        <p:nvSpPr>
          <p:cNvPr id="8" name="Footer Placeholder 4"/>
          <p:cNvSpPr>
            <a:spLocks noGrp="1"/>
          </p:cNvSpPr>
          <p:nvPr>
            <p:ph type="ftr" sz="quarter" idx="3"/>
          </p:nvPr>
        </p:nvSpPr>
        <p:spPr>
          <a:xfrm>
            <a:off x="-13554" y="6492794"/>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pPr algn="l" eaLnBrk="1" latinLnBrk="0" hangingPunct="1"/>
            <a:endParaRPr kumimoji="0" lang="en-US" dirty="0">
              <a:solidFill>
                <a:srgbClr val="FFFFFF"/>
              </a:solidFill>
            </a:endParaRPr>
          </a:p>
        </p:txBody>
      </p:sp>
      <p:sp>
        <p:nvSpPr>
          <p:cNvPr id="14" name="Slide Number Placeholder 5"/>
          <p:cNvSpPr>
            <a:spLocks noGrp="1"/>
          </p:cNvSpPr>
          <p:nvPr>
            <p:ph type="sldNum" sz="quarter" idx="4"/>
          </p:nvPr>
        </p:nvSpPr>
        <p:spPr>
          <a:xfrm>
            <a:off x="7006584" y="6465595"/>
            <a:ext cx="2133600" cy="365125"/>
          </a:xfrm>
          <a:prstGeom prst="rect">
            <a:avLst/>
          </a:prstGeom>
        </p:spPr>
        <p:txBody>
          <a:bodyPr/>
          <a:lstStyle>
            <a:lvl1pPr algn="r">
              <a:defRPr sz="1200" b="1">
                <a:solidFill>
                  <a:schemeClr val="tx2"/>
                </a:solidFill>
                <a:latin typeface="Segoe UI" pitchFamily="34" charset="0"/>
                <a:cs typeface="Segoe UI" pitchFamily="34" charset="0"/>
              </a:defRPr>
            </a:lvl1pPr>
          </a:lstStyle>
          <a:p>
            <a:fld id="{2C6B1FF6-39B9-40F5-8B67-33C6354A3D4F}" type="slidenum">
              <a:rPr lang="en-US" smtClean="0"/>
              <a:pPr/>
              <a:t>‹#›</a:t>
            </a:fld>
            <a:endParaRPr lang="en-US" sz="1600" dirty="0">
              <a:solidFill>
                <a:schemeClr val="accent3">
                  <a:shade val="75000"/>
                </a:schemeClr>
              </a:solidFill>
            </a:endParaRPr>
          </a:p>
        </p:txBody>
      </p:sp>
    </p:spTree>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Picture">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457200" y="1905000"/>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6" name="Content Placeholder 3"/>
          <p:cNvSpPr>
            <a:spLocks noGrp="1"/>
          </p:cNvSpPr>
          <p:nvPr>
            <p:ph sz="half" idx="2"/>
          </p:nvPr>
        </p:nvSpPr>
        <p:spPr>
          <a:xfrm>
            <a:off x="2971800" y="1905000"/>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9" name="Content Placeholder 2"/>
          <p:cNvSpPr>
            <a:spLocks noGrp="1"/>
          </p:cNvSpPr>
          <p:nvPr>
            <p:ph sz="half" idx="14"/>
          </p:nvPr>
        </p:nvSpPr>
        <p:spPr>
          <a:xfrm>
            <a:off x="457200" y="3505199"/>
            <a:ext cx="2362200" cy="152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15"/>
          </p:nvPr>
        </p:nvSpPr>
        <p:spPr>
          <a:xfrm>
            <a:off x="2971800" y="3505199"/>
            <a:ext cx="5715000" cy="1524000"/>
          </a:xfrm>
        </p:spPr>
        <p:txBody>
          <a:bodyPr>
            <a:normAutofit/>
          </a:bodyPr>
          <a:lstStyle>
            <a:lvl1pPr>
              <a:defRPr sz="24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Title 10"/>
          <p:cNvSpPr>
            <a:spLocks noGrp="1"/>
          </p:cNvSpPr>
          <p:nvPr>
            <p:ph type="title"/>
          </p:nvPr>
        </p:nvSpPr>
        <p:spPr>
          <a:xfrm>
            <a:off x="-76200" y="-60000"/>
            <a:ext cx="8229600" cy="639763"/>
          </a:xfrm>
        </p:spPr>
        <p:txBody>
          <a:bodyPr/>
          <a:lstStyle/>
          <a:p>
            <a:r>
              <a:rPr lang="en-US" smtClean="0"/>
              <a:t>Click to edit Master title style</a:t>
            </a:r>
            <a:endParaRPr lang="en-US" dirty="0"/>
          </a:p>
        </p:txBody>
      </p:sp>
      <p:sp>
        <p:nvSpPr>
          <p:cNvPr id="12" name="Text Placeholder 10"/>
          <p:cNvSpPr>
            <a:spLocks noGrp="1"/>
          </p:cNvSpPr>
          <p:nvPr>
            <p:ph type="body" sz="quarter" idx="13"/>
          </p:nvPr>
        </p:nvSpPr>
        <p:spPr>
          <a:xfrm>
            <a:off x="130800" y="457200"/>
            <a:ext cx="8251200" cy="457200"/>
          </a:xfrm>
        </p:spPr>
        <p:txBody>
          <a:bodyPr>
            <a:normAutofit/>
          </a:bodyPr>
          <a:lstStyle>
            <a:lvl1pPr>
              <a:buFontTx/>
              <a:buNone/>
              <a:defRPr sz="2400"/>
            </a:lvl1pPr>
          </a:lstStyle>
          <a:p>
            <a:pPr lvl="0"/>
            <a:r>
              <a:rPr lang="en-US" smtClean="0"/>
              <a:t>Click to edit Master text styles</a:t>
            </a:r>
          </a:p>
        </p:txBody>
      </p:sp>
      <p:sp>
        <p:nvSpPr>
          <p:cNvPr id="13" name="Footer Placeholder 4"/>
          <p:cNvSpPr>
            <a:spLocks noGrp="1"/>
          </p:cNvSpPr>
          <p:nvPr>
            <p:ph type="ftr" sz="quarter" idx="3"/>
          </p:nvPr>
        </p:nvSpPr>
        <p:spPr>
          <a:xfrm>
            <a:off x="-13554" y="6492794"/>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pPr algn="l" eaLnBrk="1" latinLnBrk="0" hangingPunct="1"/>
            <a:endParaRPr kumimoji="0" lang="en-US" dirty="0">
              <a:solidFill>
                <a:srgbClr val="FFFFFF"/>
              </a:solidFill>
            </a:endParaRPr>
          </a:p>
        </p:txBody>
      </p:sp>
      <p:sp>
        <p:nvSpPr>
          <p:cNvPr id="15" name="Slide Number Placeholder 5"/>
          <p:cNvSpPr>
            <a:spLocks noGrp="1"/>
          </p:cNvSpPr>
          <p:nvPr>
            <p:ph type="sldNum" sz="quarter" idx="4"/>
          </p:nvPr>
        </p:nvSpPr>
        <p:spPr>
          <a:xfrm>
            <a:off x="7006584" y="6465595"/>
            <a:ext cx="2133600" cy="365125"/>
          </a:xfrm>
          <a:prstGeom prst="rect">
            <a:avLst/>
          </a:prstGeom>
        </p:spPr>
        <p:txBody>
          <a:bodyPr/>
          <a:lstStyle>
            <a:lvl1pPr algn="r">
              <a:defRPr sz="1200" b="1">
                <a:solidFill>
                  <a:schemeClr val="tx2"/>
                </a:solidFill>
                <a:latin typeface="Segoe UI" pitchFamily="34" charset="0"/>
                <a:cs typeface="Segoe UI" pitchFamily="34" charset="0"/>
              </a:defRPr>
            </a:lvl1pPr>
          </a:lstStyle>
          <a:p>
            <a:fld id="{2C6B1FF6-39B9-40F5-8B67-33C6354A3D4F}" type="slidenum">
              <a:rPr lang="en-US" smtClean="0"/>
              <a:pPr/>
              <a:t>‹#›</a:t>
            </a:fld>
            <a:endParaRPr lang="en-US" sz="1600" dirty="0">
              <a:solidFill>
                <a:schemeClr val="accent3">
                  <a:shade val="75000"/>
                </a:schemeClr>
              </a:solidFill>
            </a:endParaRPr>
          </a:p>
        </p:txBody>
      </p:sp>
    </p:spTree>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hree Picture">
    <p:spTree>
      <p:nvGrpSpPr>
        <p:cNvPr id="1" name=""/>
        <p:cNvGrpSpPr/>
        <p:nvPr/>
      </p:nvGrpSpPr>
      <p:grpSpPr>
        <a:xfrm>
          <a:off x="0" y="0"/>
          <a:ext cx="0" cy="0"/>
          <a:chOff x="0" y="0"/>
          <a:chExt cx="0" cy="0"/>
        </a:xfrm>
      </p:grpSpPr>
      <p:sp>
        <p:nvSpPr>
          <p:cNvPr id="9" name="Content Placeholder 2"/>
          <p:cNvSpPr>
            <a:spLocks noGrp="1"/>
          </p:cNvSpPr>
          <p:nvPr>
            <p:ph sz="half" idx="1"/>
          </p:nvPr>
        </p:nvSpPr>
        <p:spPr>
          <a:xfrm>
            <a:off x="762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0" name="Content Placeholder 3"/>
          <p:cNvSpPr>
            <a:spLocks noGrp="1"/>
          </p:cNvSpPr>
          <p:nvPr>
            <p:ph sz="half" idx="2"/>
          </p:nvPr>
        </p:nvSpPr>
        <p:spPr>
          <a:xfrm>
            <a:off x="28575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1" name="Content Placeholder 3"/>
          <p:cNvSpPr>
            <a:spLocks noGrp="1"/>
          </p:cNvSpPr>
          <p:nvPr>
            <p:ph sz="half" idx="14"/>
          </p:nvPr>
        </p:nvSpPr>
        <p:spPr>
          <a:xfrm>
            <a:off x="5638800" y="3429000"/>
            <a:ext cx="2743200" cy="2544763"/>
          </a:xfrm>
        </p:spPr>
        <p:txBody>
          <a:bodyPr lIns="274320" tIns="0" rIns="182880">
            <a:normAutofit/>
          </a:bodyPr>
          <a:lstStyle>
            <a:lvl1pPr>
              <a:lnSpc>
                <a:spcPts val="2000"/>
              </a:lnSpc>
              <a:defRPr sz="1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5" name="Content Placeholder 2"/>
          <p:cNvSpPr>
            <a:spLocks noGrp="1"/>
          </p:cNvSpPr>
          <p:nvPr>
            <p:ph sz="half" idx="15"/>
          </p:nvPr>
        </p:nvSpPr>
        <p:spPr>
          <a:xfrm>
            <a:off x="762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6" name="Content Placeholder 3"/>
          <p:cNvSpPr>
            <a:spLocks noGrp="1"/>
          </p:cNvSpPr>
          <p:nvPr>
            <p:ph sz="half" idx="16"/>
          </p:nvPr>
        </p:nvSpPr>
        <p:spPr>
          <a:xfrm>
            <a:off x="28575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7" name="Content Placeholder 3"/>
          <p:cNvSpPr>
            <a:spLocks noGrp="1"/>
          </p:cNvSpPr>
          <p:nvPr>
            <p:ph sz="half" idx="17"/>
          </p:nvPr>
        </p:nvSpPr>
        <p:spPr>
          <a:xfrm>
            <a:off x="5638800" y="1447801"/>
            <a:ext cx="2743200" cy="1706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p:txBody>
      </p:sp>
      <p:sp>
        <p:nvSpPr>
          <p:cNvPr id="19" name="Title 18"/>
          <p:cNvSpPr>
            <a:spLocks noGrp="1"/>
          </p:cNvSpPr>
          <p:nvPr>
            <p:ph type="title"/>
          </p:nvPr>
        </p:nvSpPr>
        <p:spPr>
          <a:xfrm>
            <a:off x="-76200" y="-76200"/>
            <a:ext cx="8229600" cy="639763"/>
          </a:xfrm>
        </p:spPr>
        <p:txBody>
          <a:bodyPr/>
          <a:lstStyle/>
          <a:p>
            <a:r>
              <a:rPr lang="en-US" smtClean="0"/>
              <a:t>Click to edit Master title style</a:t>
            </a:r>
            <a:endParaRPr lang="en-US" dirty="0"/>
          </a:p>
        </p:txBody>
      </p:sp>
      <p:sp>
        <p:nvSpPr>
          <p:cNvPr id="20" name="Text Placeholder 10"/>
          <p:cNvSpPr>
            <a:spLocks noGrp="1"/>
          </p:cNvSpPr>
          <p:nvPr>
            <p:ph type="body" sz="quarter" idx="13"/>
          </p:nvPr>
        </p:nvSpPr>
        <p:spPr>
          <a:xfrm>
            <a:off x="130800" y="441000"/>
            <a:ext cx="8251200" cy="457200"/>
          </a:xfrm>
        </p:spPr>
        <p:txBody>
          <a:bodyPr>
            <a:normAutofit/>
          </a:bodyPr>
          <a:lstStyle>
            <a:lvl1pPr>
              <a:buFontTx/>
              <a:buNone/>
              <a:defRPr sz="2400">
                <a:solidFill>
                  <a:schemeClr val="accent6">
                    <a:lumMod val="75000"/>
                  </a:schemeClr>
                </a:solidFill>
              </a:defRPr>
            </a:lvl1pPr>
          </a:lstStyle>
          <a:p>
            <a:pPr lvl="0"/>
            <a:r>
              <a:rPr lang="en-US" smtClean="0"/>
              <a:t>Click to edit Master text styles</a:t>
            </a:r>
          </a:p>
        </p:txBody>
      </p:sp>
      <p:sp>
        <p:nvSpPr>
          <p:cNvPr id="12" name="Footer Placeholder 4"/>
          <p:cNvSpPr>
            <a:spLocks noGrp="1"/>
          </p:cNvSpPr>
          <p:nvPr>
            <p:ph type="ftr" sz="quarter" idx="3"/>
          </p:nvPr>
        </p:nvSpPr>
        <p:spPr>
          <a:xfrm>
            <a:off x="-13554" y="6492794"/>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pPr algn="l" eaLnBrk="1" latinLnBrk="0" hangingPunct="1"/>
            <a:endParaRPr kumimoji="0" lang="en-US" dirty="0">
              <a:solidFill>
                <a:srgbClr val="FFFFFF"/>
              </a:solidFill>
            </a:endParaRPr>
          </a:p>
        </p:txBody>
      </p:sp>
      <p:sp>
        <p:nvSpPr>
          <p:cNvPr id="14" name="Slide Number Placeholder 5"/>
          <p:cNvSpPr>
            <a:spLocks noGrp="1"/>
          </p:cNvSpPr>
          <p:nvPr>
            <p:ph type="sldNum" sz="quarter" idx="4"/>
          </p:nvPr>
        </p:nvSpPr>
        <p:spPr>
          <a:xfrm>
            <a:off x="7006584" y="6465595"/>
            <a:ext cx="2133600" cy="365125"/>
          </a:xfrm>
          <a:prstGeom prst="rect">
            <a:avLst/>
          </a:prstGeom>
        </p:spPr>
        <p:txBody>
          <a:bodyPr/>
          <a:lstStyle>
            <a:lvl1pPr algn="r">
              <a:defRPr sz="1200" b="1">
                <a:solidFill>
                  <a:schemeClr val="tx2"/>
                </a:solidFill>
                <a:latin typeface="Segoe UI" pitchFamily="34" charset="0"/>
                <a:cs typeface="Segoe UI" pitchFamily="34" charset="0"/>
              </a:defRPr>
            </a:lvl1pPr>
          </a:lstStyle>
          <a:p>
            <a:fld id="{2C6B1FF6-39B9-40F5-8B67-33C6354A3D4F}" type="slidenum">
              <a:rPr lang="en-US" smtClean="0"/>
              <a:pPr/>
              <a:t>‹#›</a:t>
            </a:fld>
            <a:endParaRPr lang="en-US" sz="1600" dirty="0">
              <a:solidFill>
                <a:schemeClr val="accent3">
                  <a:shade val="75000"/>
                </a:schemeClr>
              </a:solidFill>
            </a:endParaRPr>
          </a:p>
        </p:txBody>
      </p:sp>
    </p:spTree>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81000" y="1143000"/>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tx1">
                    <a:lumMod val="95000"/>
                    <a:lumOff val="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1000" y="1447800"/>
            <a:ext cx="4040188" cy="4068763"/>
          </a:xfrm>
        </p:spPr>
        <p:txBody>
          <a:bodyPr/>
          <a:lstStyle>
            <a:lvl1pPr>
              <a:lnSpc>
                <a:spcPct val="100000"/>
              </a:lnSpc>
              <a:buClr>
                <a:schemeClr val="accent6">
                  <a:lumMod val="50000"/>
                </a:schemeClr>
              </a:buClr>
              <a:defRPr sz="2000">
                <a:solidFill>
                  <a:schemeClr val="accent6">
                    <a:lumMod val="75000"/>
                  </a:schemeClr>
                </a:solidFill>
              </a:defRPr>
            </a:lvl1pPr>
            <a:lvl2pPr>
              <a:lnSpc>
                <a:spcPct val="100000"/>
              </a:lnSpc>
              <a:buClr>
                <a:schemeClr val="accent6">
                  <a:lumMod val="50000"/>
                </a:schemeClr>
              </a:buClr>
              <a:defRPr sz="2000">
                <a:solidFill>
                  <a:schemeClr val="accent6">
                    <a:lumMod val="75000"/>
                  </a:schemeClr>
                </a:solidFill>
              </a:defRPr>
            </a:lvl2pPr>
            <a:lvl3pPr>
              <a:lnSpc>
                <a:spcPct val="100000"/>
              </a:lnSpc>
              <a:buClr>
                <a:schemeClr val="accent6">
                  <a:lumMod val="50000"/>
                </a:schemeClr>
              </a:buClr>
              <a:defRPr sz="1800">
                <a:solidFill>
                  <a:schemeClr val="accent6">
                    <a:lumMod val="75000"/>
                  </a:schemeClr>
                </a:solidFill>
              </a:defRPr>
            </a:lvl3pPr>
            <a:lvl4pPr>
              <a:lnSpc>
                <a:spcPct val="100000"/>
              </a:lnSpc>
              <a:buClr>
                <a:schemeClr val="accent6">
                  <a:lumMod val="50000"/>
                </a:schemeClr>
              </a:buClr>
              <a:defRPr sz="1600">
                <a:solidFill>
                  <a:schemeClr val="accent6">
                    <a:lumMod val="75000"/>
                  </a:schemeClr>
                </a:solidFill>
              </a:defRPr>
            </a:lvl4pPr>
            <a:lvl5pPr>
              <a:lnSpc>
                <a:spcPct val="100000"/>
              </a:lnSpc>
              <a:buClr>
                <a:schemeClr val="accent6">
                  <a:lumMod val="50000"/>
                </a:schemeClr>
              </a:buClr>
              <a:defRPr sz="1600">
                <a:solidFill>
                  <a:schemeClr val="accent6">
                    <a:lumMod val="75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Content Placeholder 5"/>
          <p:cNvSpPr>
            <a:spLocks noGrp="1"/>
          </p:cNvSpPr>
          <p:nvPr>
            <p:ph sz="quarter" idx="4"/>
          </p:nvPr>
        </p:nvSpPr>
        <p:spPr>
          <a:xfrm>
            <a:off x="4795839" y="1447800"/>
            <a:ext cx="4041775" cy="4068763"/>
          </a:xfrm>
        </p:spPr>
        <p:txBody>
          <a:bodyPr/>
          <a:lstStyle>
            <a:lvl1pPr>
              <a:buClr>
                <a:schemeClr val="accent6">
                  <a:lumMod val="50000"/>
                </a:schemeClr>
              </a:buClr>
              <a:defRPr sz="2000">
                <a:solidFill>
                  <a:schemeClr val="accent6">
                    <a:lumMod val="75000"/>
                  </a:schemeClr>
                </a:solidFill>
              </a:defRPr>
            </a:lvl1pPr>
            <a:lvl2pPr>
              <a:buClr>
                <a:schemeClr val="accent6">
                  <a:lumMod val="50000"/>
                </a:schemeClr>
              </a:buClr>
              <a:defRPr sz="2000">
                <a:solidFill>
                  <a:schemeClr val="accent6">
                    <a:lumMod val="75000"/>
                  </a:schemeClr>
                </a:solidFill>
              </a:defRPr>
            </a:lvl2pPr>
            <a:lvl3pPr>
              <a:buClr>
                <a:schemeClr val="accent6">
                  <a:lumMod val="50000"/>
                </a:schemeClr>
              </a:buClr>
              <a:defRPr sz="1800">
                <a:solidFill>
                  <a:schemeClr val="accent6">
                    <a:lumMod val="75000"/>
                  </a:schemeClr>
                </a:solidFill>
              </a:defRPr>
            </a:lvl3pPr>
            <a:lvl4pPr>
              <a:buClr>
                <a:schemeClr val="accent6">
                  <a:lumMod val="50000"/>
                </a:schemeClr>
              </a:buClr>
              <a:defRPr sz="1600">
                <a:solidFill>
                  <a:schemeClr val="accent6">
                    <a:lumMod val="75000"/>
                  </a:schemeClr>
                </a:solidFill>
              </a:defRPr>
            </a:lvl4pPr>
            <a:lvl5pPr>
              <a:buClr>
                <a:schemeClr val="accent6">
                  <a:lumMod val="50000"/>
                </a:schemeClr>
              </a:buClr>
              <a:defRPr sz="1600">
                <a:solidFill>
                  <a:schemeClr val="accent6">
                    <a:lumMod val="75000"/>
                  </a:schemeClr>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Text Placeholder 2"/>
          <p:cNvSpPr>
            <a:spLocks noGrp="1"/>
          </p:cNvSpPr>
          <p:nvPr>
            <p:ph type="body" idx="12"/>
          </p:nvPr>
        </p:nvSpPr>
        <p:spPr>
          <a:xfrm>
            <a:off x="4799012" y="1143001"/>
            <a:ext cx="4040188" cy="304801"/>
          </a:xfrm>
          <a:solidFill>
            <a:schemeClr val="accent5">
              <a:lumMod val="20000"/>
              <a:lumOff val="80000"/>
              <a:alpha val="39000"/>
            </a:schemeClr>
          </a:solidFill>
        </p:spPr>
        <p:txBody>
          <a:bodyPr tIns="274320" anchor="b">
            <a:noAutofit/>
          </a:bodyPr>
          <a:lstStyle>
            <a:lvl1pPr marL="0" indent="0">
              <a:buNone/>
              <a:defRPr sz="1800" b="1" cap="all" baseline="0">
                <a:solidFill>
                  <a:schemeClr val="tx1">
                    <a:lumMod val="95000"/>
                    <a:lumOff val="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7" name="Title 16"/>
          <p:cNvSpPr>
            <a:spLocks noGrp="1"/>
          </p:cNvSpPr>
          <p:nvPr>
            <p:ph type="title"/>
          </p:nvPr>
        </p:nvSpPr>
        <p:spPr>
          <a:xfrm>
            <a:off x="304800" y="-76200"/>
            <a:ext cx="8229600" cy="639763"/>
          </a:xfrm>
        </p:spPr>
        <p:txBody>
          <a:bodyPr/>
          <a:lstStyle>
            <a:lvl1pPr>
              <a:defRPr>
                <a:solidFill>
                  <a:schemeClr val="accent6">
                    <a:lumMod val="50000"/>
                  </a:schemeClr>
                </a:solidFill>
              </a:defRPr>
            </a:lvl1pPr>
          </a:lstStyle>
          <a:p>
            <a:r>
              <a:rPr lang="en-US" smtClean="0"/>
              <a:t>Click to edit Master title style</a:t>
            </a:r>
            <a:endParaRPr lang="en-US" dirty="0"/>
          </a:p>
        </p:txBody>
      </p:sp>
      <p:sp>
        <p:nvSpPr>
          <p:cNvPr id="18" name="Text Placeholder 10"/>
          <p:cNvSpPr>
            <a:spLocks noGrp="1"/>
          </p:cNvSpPr>
          <p:nvPr>
            <p:ph type="body" sz="quarter" idx="13"/>
          </p:nvPr>
        </p:nvSpPr>
        <p:spPr>
          <a:xfrm>
            <a:off x="511800" y="441000"/>
            <a:ext cx="8251200" cy="457200"/>
          </a:xfrm>
        </p:spPr>
        <p:txBody>
          <a:bodyPr>
            <a:normAutofit/>
          </a:bodyPr>
          <a:lstStyle>
            <a:lvl1pPr>
              <a:buFontTx/>
              <a:buNone/>
              <a:defRPr sz="2400">
                <a:solidFill>
                  <a:schemeClr val="accent6">
                    <a:lumMod val="75000"/>
                  </a:schemeClr>
                </a:solidFill>
              </a:defRPr>
            </a:lvl1pPr>
          </a:lstStyle>
          <a:p>
            <a:pPr lvl="0"/>
            <a:r>
              <a:rPr lang="en-US" smtClean="0"/>
              <a:t>Click to edit Master text styles</a:t>
            </a:r>
          </a:p>
        </p:txBody>
      </p:sp>
      <p:sp>
        <p:nvSpPr>
          <p:cNvPr id="13" name="Footer Placeholder 4"/>
          <p:cNvSpPr>
            <a:spLocks noGrp="1"/>
          </p:cNvSpPr>
          <p:nvPr>
            <p:ph type="ftr" sz="quarter" idx="3"/>
          </p:nvPr>
        </p:nvSpPr>
        <p:spPr>
          <a:xfrm>
            <a:off x="-13554" y="6492794"/>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pPr algn="l" eaLnBrk="1" latinLnBrk="0" hangingPunct="1"/>
            <a:endParaRPr kumimoji="0" lang="en-US" dirty="0">
              <a:solidFill>
                <a:srgbClr val="FFFFFF"/>
              </a:solidFill>
            </a:endParaRPr>
          </a:p>
        </p:txBody>
      </p:sp>
      <p:sp>
        <p:nvSpPr>
          <p:cNvPr id="15" name="Slide Number Placeholder 5"/>
          <p:cNvSpPr>
            <a:spLocks noGrp="1"/>
          </p:cNvSpPr>
          <p:nvPr>
            <p:ph type="sldNum" sz="quarter" idx="14"/>
          </p:nvPr>
        </p:nvSpPr>
        <p:spPr>
          <a:xfrm>
            <a:off x="7006584" y="6465595"/>
            <a:ext cx="2133600" cy="365125"/>
          </a:xfrm>
          <a:prstGeom prst="rect">
            <a:avLst/>
          </a:prstGeom>
        </p:spPr>
        <p:txBody>
          <a:bodyPr/>
          <a:lstStyle>
            <a:lvl1pPr algn="r">
              <a:defRPr sz="1200" b="1">
                <a:solidFill>
                  <a:schemeClr val="tx2"/>
                </a:solidFill>
                <a:latin typeface="Segoe UI" pitchFamily="34" charset="0"/>
                <a:cs typeface="Segoe UI" pitchFamily="34" charset="0"/>
              </a:defRPr>
            </a:lvl1pPr>
          </a:lstStyle>
          <a:p>
            <a:fld id="{2C6B1FF6-39B9-40F5-8B67-33C6354A3D4F}" type="slidenum">
              <a:rPr lang="en-US" smtClean="0"/>
              <a:pPr/>
              <a:t>‹#›</a:t>
            </a:fld>
            <a:endParaRPr lang="en-US" sz="1600" dirty="0">
              <a:solidFill>
                <a:schemeClr val="accent3">
                  <a:shade val="75000"/>
                </a:schemeClr>
              </a:solidFill>
            </a:endParaRPr>
          </a:p>
        </p:txBody>
      </p:sp>
    </p:spTree>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13" name="Title 12"/>
          <p:cNvSpPr>
            <a:spLocks noGrp="1"/>
          </p:cNvSpPr>
          <p:nvPr>
            <p:ph type="title"/>
          </p:nvPr>
        </p:nvSpPr>
        <p:spPr>
          <a:xfrm>
            <a:off x="1219200" y="457200"/>
            <a:ext cx="8229600" cy="639763"/>
          </a:xfrm>
        </p:spPr>
        <p:txBody>
          <a:bodyPr/>
          <a:lstStyle/>
          <a:p>
            <a:r>
              <a:rPr lang="en-US" smtClean="0"/>
              <a:t>Click to edit Master title style</a:t>
            </a:r>
            <a:endParaRPr lang="en-US"/>
          </a:p>
        </p:txBody>
      </p:sp>
      <p:sp>
        <p:nvSpPr>
          <p:cNvPr id="14" name="Text Placeholder 10"/>
          <p:cNvSpPr>
            <a:spLocks noGrp="1"/>
          </p:cNvSpPr>
          <p:nvPr>
            <p:ph type="body" sz="quarter" idx="13"/>
          </p:nvPr>
        </p:nvSpPr>
        <p:spPr>
          <a:xfrm>
            <a:off x="914400" y="974400"/>
            <a:ext cx="8251200" cy="457200"/>
          </a:xfrm>
        </p:spPr>
        <p:txBody>
          <a:bodyPr>
            <a:normAutofit/>
          </a:bodyPr>
          <a:lstStyle>
            <a:lvl1pPr>
              <a:buFontTx/>
              <a:buNone/>
              <a:defRPr sz="2400"/>
            </a:lvl1pPr>
          </a:lstStyle>
          <a:p>
            <a:pPr lvl="0"/>
            <a:r>
              <a:rPr lang="en-US" smtClean="0"/>
              <a:t>Click to edit Master text styles</a:t>
            </a:r>
          </a:p>
        </p:txBody>
      </p:sp>
      <p:sp>
        <p:nvSpPr>
          <p:cNvPr id="6" name="Footer Placeholder 4"/>
          <p:cNvSpPr>
            <a:spLocks noGrp="1"/>
          </p:cNvSpPr>
          <p:nvPr>
            <p:ph type="ftr" sz="quarter" idx="3"/>
          </p:nvPr>
        </p:nvSpPr>
        <p:spPr>
          <a:xfrm>
            <a:off x="-13554" y="6492794"/>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pPr algn="l" eaLnBrk="1" latinLnBrk="0" hangingPunct="1"/>
            <a:endParaRPr kumimoji="0" lang="en-US" dirty="0">
              <a:solidFill>
                <a:srgbClr val="FFFFFF"/>
              </a:solidFill>
            </a:endParaRPr>
          </a:p>
        </p:txBody>
      </p:sp>
      <p:sp>
        <p:nvSpPr>
          <p:cNvPr id="8" name="Slide Number Placeholder 5"/>
          <p:cNvSpPr>
            <a:spLocks noGrp="1"/>
          </p:cNvSpPr>
          <p:nvPr>
            <p:ph type="sldNum" sz="quarter" idx="4"/>
          </p:nvPr>
        </p:nvSpPr>
        <p:spPr>
          <a:xfrm>
            <a:off x="7006584" y="6465595"/>
            <a:ext cx="2133600" cy="365125"/>
          </a:xfrm>
          <a:prstGeom prst="rect">
            <a:avLst/>
          </a:prstGeom>
        </p:spPr>
        <p:txBody>
          <a:bodyPr/>
          <a:lstStyle>
            <a:lvl1pPr algn="r">
              <a:defRPr sz="1200" b="1">
                <a:solidFill>
                  <a:schemeClr val="tx2"/>
                </a:solidFill>
                <a:latin typeface="Segoe UI" pitchFamily="34" charset="0"/>
                <a:cs typeface="Segoe UI" pitchFamily="34" charset="0"/>
              </a:defRPr>
            </a:lvl1pPr>
          </a:lstStyle>
          <a:p>
            <a:fld id="{2C6B1FF6-39B9-40F5-8B67-33C6354A3D4F}" type="slidenum">
              <a:rPr lang="en-US" smtClean="0"/>
              <a:pPr/>
              <a:t>‹#›</a:t>
            </a:fld>
            <a:endParaRPr lang="en-US" sz="1600" dirty="0">
              <a:solidFill>
                <a:schemeClr val="accent3">
                  <a:shade val="75000"/>
                </a:schemeClr>
              </a:solidFill>
            </a:endParaRPr>
          </a:p>
        </p:txBody>
      </p:sp>
    </p:spTree>
  </p:cSld>
  <p:clrMapOvr>
    <a:masterClrMapping/>
  </p:clrMapOvr>
  <p:hf hdr="0" ftr="0" dt="0"/>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png"/><Relationship Id="rId19"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pic>
        <p:nvPicPr>
          <p:cNvPr id="14" name="Picture 13" descr="dna_strand_b_w.png"/>
          <p:cNvPicPr>
            <a:picLocks noChangeAspect="1"/>
          </p:cNvPicPr>
          <p:nvPr/>
        </p:nvPicPr>
        <p:blipFill>
          <a:blip r:embed="rId19"/>
          <a:stretch>
            <a:fillRect/>
          </a:stretch>
        </p:blipFill>
        <p:spPr>
          <a:xfrm>
            <a:off x="3657600" y="762000"/>
            <a:ext cx="6000750" cy="6858000"/>
          </a:xfrm>
          <a:prstGeom prst="rect">
            <a:avLst/>
          </a:prstGeom>
        </p:spPr>
      </p:pic>
      <p:sp>
        <p:nvSpPr>
          <p:cNvPr id="2" name="Title Placeholder 1"/>
          <p:cNvSpPr>
            <a:spLocks noGrp="1"/>
          </p:cNvSpPr>
          <p:nvPr>
            <p:ph type="title"/>
          </p:nvPr>
        </p:nvSpPr>
        <p:spPr>
          <a:xfrm>
            <a:off x="457200" y="76200"/>
            <a:ext cx="8229600" cy="639763"/>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0000" y="732164"/>
            <a:ext cx="8229600" cy="562959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Footer Placeholder 4"/>
          <p:cNvSpPr>
            <a:spLocks noGrp="1"/>
          </p:cNvSpPr>
          <p:nvPr>
            <p:ph type="ftr" sz="quarter" idx="3"/>
          </p:nvPr>
        </p:nvSpPr>
        <p:spPr>
          <a:xfrm>
            <a:off x="-13554" y="6492794"/>
            <a:ext cx="2895600" cy="365125"/>
          </a:xfrm>
          <a:prstGeom prst="rect">
            <a:avLst/>
          </a:prstGeom>
        </p:spPr>
        <p:txBody>
          <a:bodyPr/>
          <a:lstStyle>
            <a:lvl1pPr algn="r">
              <a:defRPr sz="900">
                <a:solidFill>
                  <a:schemeClr val="tx2"/>
                </a:solidFill>
                <a:latin typeface="Segoe UI" pitchFamily="34" charset="0"/>
                <a:cs typeface="Segoe UI" pitchFamily="34" charset="0"/>
              </a:defRPr>
            </a:lvl1pPr>
          </a:lstStyle>
          <a:p>
            <a:pPr algn="l" eaLnBrk="1" latinLnBrk="0" hangingPunct="1"/>
            <a:endParaRPr kumimoji="0" lang="en-US" dirty="0">
              <a:solidFill>
                <a:srgbClr val="FFFFFF"/>
              </a:solidFill>
            </a:endParaRPr>
          </a:p>
        </p:txBody>
      </p:sp>
      <p:sp>
        <p:nvSpPr>
          <p:cNvPr id="11" name="Slide Number Placeholder 5"/>
          <p:cNvSpPr>
            <a:spLocks noGrp="1"/>
          </p:cNvSpPr>
          <p:nvPr>
            <p:ph type="sldNum" sz="quarter" idx="4"/>
          </p:nvPr>
        </p:nvSpPr>
        <p:spPr>
          <a:xfrm>
            <a:off x="7006584" y="6465595"/>
            <a:ext cx="2133600" cy="365125"/>
          </a:xfrm>
          <a:prstGeom prst="rect">
            <a:avLst/>
          </a:prstGeom>
        </p:spPr>
        <p:txBody>
          <a:bodyPr/>
          <a:lstStyle>
            <a:lvl1pPr algn="r">
              <a:defRPr sz="1200" b="1">
                <a:solidFill>
                  <a:schemeClr val="tx2"/>
                </a:solidFill>
                <a:latin typeface="Segoe UI" pitchFamily="34" charset="0"/>
                <a:cs typeface="Segoe UI" pitchFamily="34" charset="0"/>
              </a:defRPr>
            </a:lvl1pPr>
          </a:lstStyle>
          <a:p>
            <a:fld id="{2C6B1FF6-39B9-40F5-8B67-33C6354A3D4F}" type="slidenum">
              <a:rPr lang="en-US" smtClean="0"/>
              <a:pPr/>
              <a:t>‹#›</a:t>
            </a:fld>
            <a:endParaRPr lang="en-US" sz="1600" dirty="0">
              <a:solidFill>
                <a:schemeClr val="accent3">
                  <a:shade val="75000"/>
                </a:schemeClr>
              </a:solidFill>
            </a:endParaRPr>
          </a:p>
        </p:txBody>
      </p:sp>
      <p:sp>
        <p:nvSpPr>
          <p:cNvPr id="7" name="TextBox 6"/>
          <p:cNvSpPr txBox="1"/>
          <p:nvPr/>
        </p:nvSpPr>
        <p:spPr>
          <a:xfrm>
            <a:off x="5257800" y="2895600"/>
            <a:ext cx="1219200" cy="10668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
        <p:nvSpPr>
          <p:cNvPr id="8" name="TextBox 7"/>
          <p:cNvSpPr txBox="1"/>
          <p:nvPr/>
        </p:nvSpPr>
        <p:spPr>
          <a:xfrm>
            <a:off x="5410200" y="2667000"/>
            <a:ext cx="1447800" cy="1371600"/>
          </a:xfrm>
          <a:prstGeom prst="rect">
            <a:avLst/>
          </a:prstGeom>
        </p:spPr>
        <p:txBody>
          <a:bodyPr vert="horz" wrap="squar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endParaRPr kumimoji="0" lang="en-US" sz="24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Tree>
  </p:cSld>
  <p:clrMap bg1="lt1" tx1="dk1" bg2="lt2" tx2="dk2" accent1="accent1" accent2="accent2" accent3="accent3" accent4="accent4" accent5="accent5" accent6="accent6" hlink="hlink" folHlink="folHlink"/>
  <p:sldLayoutIdLst>
    <p:sldLayoutId id="2147484586" r:id="rId1"/>
    <p:sldLayoutId id="2147484587" r:id="rId2"/>
    <p:sldLayoutId id="2147484588" r:id="rId3"/>
    <p:sldLayoutId id="2147484589" r:id="rId4"/>
    <p:sldLayoutId id="2147484590" r:id="rId5"/>
    <p:sldLayoutId id="2147484591" r:id="rId6"/>
    <p:sldLayoutId id="2147484592" r:id="rId7"/>
    <p:sldLayoutId id="2147484593" r:id="rId8"/>
    <p:sldLayoutId id="2147484594" r:id="rId9"/>
    <p:sldLayoutId id="2147484595" r:id="rId10"/>
    <p:sldLayoutId id="2147484596" r:id="rId11"/>
    <p:sldLayoutId id="2147484597" r:id="rId12"/>
    <p:sldLayoutId id="2147484601" r:id="rId13"/>
    <p:sldLayoutId id="2147484598" r:id="rId14"/>
    <p:sldLayoutId id="2147484599" r:id="rId15"/>
    <p:sldLayoutId id="2147484600" r:id="rId16"/>
  </p:sldLayoutIdLst>
  <p:hf hdr="0" ftr="0" dt="0"/>
  <p:txStyles>
    <p:titleStyle>
      <a:lvl1pPr algn="l" defTabSz="914400" rtl="0" eaLnBrk="1" latinLnBrk="0" hangingPunct="1">
        <a:spcBef>
          <a:spcPct val="0"/>
        </a:spcBef>
        <a:buClr>
          <a:schemeClr val="accent6">
            <a:lumMod val="50000"/>
          </a:schemeClr>
        </a:buClr>
        <a:buFont typeface="Arial" pitchFamily="34" charset="0"/>
        <a:buChar char="•"/>
        <a:defRPr sz="3600" b="1" kern="1200" baseline="0">
          <a:solidFill>
            <a:schemeClr val="accent6">
              <a:lumMod val="50000"/>
            </a:schemeClr>
          </a:solidFill>
          <a:latin typeface="+mj-lt"/>
          <a:ea typeface="+mj-ea"/>
          <a:cs typeface="Segoe UI" pitchFamily="34" charset="0"/>
        </a:defRPr>
      </a:lvl1pPr>
    </p:titleStyle>
    <p:bodyStyle>
      <a:lvl1pPr marL="173038" indent="-173038" algn="l" defTabSz="914400" rtl="0" eaLnBrk="1" latinLnBrk="0" hangingPunct="1">
        <a:lnSpc>
          <a:spcPct val="100000"/>
        </a:lnSpc>
        <a:spcBef>
          <a:spcPct val="20000"/>
        </a:spcBef>
        <a:buClr>
          <a:schemeClr val="accent6">
            <a:lumMod val="50000"/>
          </a:schemeClr>
        </a:buClr>
        <a:buSzPct val="70000"/>
        <a:buFont typeface="Arial" pitchFamily="34" charset="0"/>
        <a:buChar char="•"/>
        <a:defRPr sz="3200" kern="1200">
          <a:solidFill>
            <a:schemeClr val="accent6">
              <a:lumMod val="75000"/>
            </a:schemeClr>
          </a:solidFill>
          <a:latin typeface="+mn-lt"/>
          <a:ea typeface="+mn-ea"/>
          <a:cs typeface="Segoe UI" pitchFamily="34" charset="0"/>
        </a:defRPr>
      </a:lvl1pPr>
      <a:lvl2pPr marL="627063" indent="-169863" algn="l" defTabSz="914400" rtl="0" eaLnBrk="1" latinLnBrk="0" hangingPunct="1">
        <a:lnSpc>
          <a:spcPct val="100000"/>
        </a:lnSpc>
        <a:spcBef>
          <a:spcPct val="20000"/>
        </a:spcBef>
        <a:buClr>
          <a:schemeClr val="accent6">
            <a:lumMod val="50000"/>
          </a:schemeClr>
        </a:buClr>
        <a:buSzPct val="70000"/>
        <a:buFont typeface="Arial" pitchFamily="34" charset="0"/>
        <a:buChar char="•"/>
        <a:defRPr sz="2800" kern="1200">
          <a:solidFill>
            <a:schemeClr val="accent6">
              <a:lumMod val="75000"/>
            </a:schemeClr>
          </a:solidFill>
          <a:latin typeface="+mn-lt"/>
          <a:ea typeface="+mn-ea"/>
          <a:cs typeface="Segoe UI" pitchFamily="34" charset="0"/>
        </a:defRPr>
      </a:lvl2pPr>
      <a:lvl3pPr marL="1030288" indent="-115888" algn="l" defTabSz="914400" rtl="0" eaLnBrk="1" latinLnBrk="0" hangingPunct="1">
        <a:lnSpc>
          <a:spcPct val="100000"/>
        </a:lnSpc>
        <a:spcBef>
          <a:spcPct val="20000"/>
        </a:spcBef>
        <a:buClr>
          <a:schemeClr val="accent6">
            <a:lumMod val="50000"/>
          </a:schemeClr>
        </a:buClr>
        <a:buSzPct val="70000"/>
        <a:buFont typeface="Arial" pitchFamily="34" charset="0"/>
        <a:buChar char="•"/>
        <a:defRPr sz="2400" kern="1200">
          <a:solidFill>
            <a:schemeClr val="accent6">
              <a:lumMod val="75000"/>
            </a:schemeClr>
          </a:solidFill>
          <a:latin typeface="+mn-lt"/>
          <a:ea typeface="+mn-ea"/>
          <a:cs typeface="Segoe UI" pitchFamily="34" charset="0"/>
        </a:defRPr>
      </a:lvl3pPr>
      <a:lvl4pPr marL="1482725" indent="-111125" algn="l" defTabSz="914400" rtl="0" eaLnBrk="1" latinLnBrk="0" hangingPunct="1">
        <a:lnSpc>
          <a:spcPct val="100000"/>
        </a:lnSpc>
        <a:spcBef>
          <a:spcPct val="20000"/>
        </a:spcBef>
        <a:buClr>
          <a:schemeClr val="accent6">
            <a:lumMod val="50000"/>
          </a:schemeClr>
        </a:buClr>
        <a:buSzPct val="70000"/>
        <a:buFont typeface="Arial" pitchFamily="34" charset="0"/>
        <a:buChar char="•"/>
        <a:defRPr sz="2000" kern="1200">
          <a:solidFill>
            <a:schemeClr val="accent6">
              <a:lumMod val="75000"/>
            </a:schemeClr>
          </a:solidFill>
          <a:latin typeface="+mn-lt"/>
          <a:ea typeface="+mn-ea"/>
          <a:cs typeface="Segoe UI" pitchFamily="34" charset="0"/>
        </a:defRPr>
      </a:lvl4pPr>
      <a:lvl5pPr marL="1944688" indent="-115888" algn="l" defTabSz="914400" rtl="0" eaLnBrk="1" latinLnBrk="0" hangingPunct="1">
        <a:lnSpc>
          <a:spcPct val="100000"/>
        </a:lnSpc>
        <a:spcBef>
          <a:spcPct val="20000"/>
        </a:spcBef>
        <a:buClr>
          <a:schemeClr val="accent6">
            <a:lumMod val="50000"/>
          </a:schemeClr>
        </a:buClr>
        <a:buSzPct val="70000"/>
        <a:buFont typeface="Arial" pitchFamily="34" charset="0"/>
        <a:buChar char="•"/>
        <a:defRPr sz="2000" kern="1200">
          <a:solidFill>
            <a:schemeClr val="accent6">
              <a:lumMod val="75000"/>
            </a:schemeClr>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4.jpeg"/><Relationship Id="rId3"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1" Type="http://schemas.openxmlformats.org/officeDocument/2006/relationships/slideLayout" Target="../slideLayouts/slideLayout13.xml"/><Relationship Id="rId2"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9.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30.png"/></Relationships>
</file>

<file path=ppt/slides/_rels/slide15.xml.rels><?xml version="1.0" encoding="UTF-8" standalone="yes"?>
<Relationships xmlns="http://schemas.openxmlformats.org/package/2006/relationships"><Relationship Id="rId11" Type="http://schemas.microsoft.com/office/2007/relationships/hdphoto" Target="../media/hdphoto4.wdp"/><Relationship Id="rId12" Type="http://schemas.openxmlformats.org/officeDocument/2006/relationships/oleObject" Target="../embeddings/oleObject1.bin"/><Relationship Id="rId13" Type="http://schemas.openxmlformats.org/officeDocument/2006/relationships/package" Target="../embeddings/Microsoft_Word_Document1.docx"/><Relationship Id="rId14" Type="http://schemas.openxmlformats.org/officeDocument/2006/relationships/image" Target="../media/image31.png"/><Relationship Id="rId15" Type="http://schemas.openxmlformats.org/officeDocument/2006/relationships/image" Target="../media/image5.png"/><Relationship Id="rId1" Type="http://schemas.openxmlformats.org/officeDocument/2006/relationships/vmlDrawing" Target="../drawings/vmlDrawing1.vml"/><Relationship Id="rId2" Type="http://schemas.openxmlformats.org/officeDocument/2006/relationships/slideLayout" Target="../slideLayouts/slideLayout13.xml"/><Relationship Id="rId3" Type="http://schemas.openxmlformats.org/officeDocument/2006/relationships/notesSlide" Target="../notesSlides/notesSlide5.xml"/><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jpeg"/><Relationship Id="rId9" Type="http://schemas.microsoft.com/office/2007/relationships/hdphoto" Target="../media/hdphoto3.wdp"/><Relationship Id="rId10" Type="http://schemas.openxmlformats.org/officeDocument/2006/relationships/image" Target="../media/image3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38.emf"/><Relationship Id="rId3" Type="http://schemas.openxmlformats.org/officeDocument/2006/relationships/image" Target="../media/image39.emf"/></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13.xml"/><Relationship Id="rId2" Type="http://schemas.openxmlformats.org/officeDocument/2006/relationships/image" Target="../media/image40.emf"/></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emf"/><Relationship Id="rId5" Type="http://schemas.openxmlformats.org/officeDocument/2006/relationships/image" Target="../media/image46.emf"/><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7.png"/><Relationship Id="rId3"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15.emf"/><Relationship Id="rId5" Type="http://schemas.openxmlformats.org/officeDocument/2006/relationships/image" Target="../media/image16.emf"/><Relationship Id="rId1" Type="http://schemas.openxmlformats.org/officeDocument/2006/relationships/slideLayout" Target="../slideLayouts/slideLayout13.xml"/><Relationship Id="rId2" Type="http://schemas.openxmlformats.org/officeDocument/2006/relationships/image" Target="../media/image14.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4" Type="http://schemas.openxmlformats.org/officeDocument/2006/relationships/image" Target="../media/image15.emf"/><Relationship Id="rId5" Type="http://schemas.openxmlformats.org/officeDocument/2006/relationships/image" Target="../media/image16.emf"/><Relationship Id="rId6" Type="http://schemas.openxmlformats.org/officeDocument/2006/relationships/image" Target="../media/image17.emf"/><Relationship Id="rId7" Type="http://schemas.openxmlformats.org/officeDocument/2006/relationships/image" Target="../media/image18.emf"/><Relationship Id="rId1" Type="http://schemas.openxmlformats.org/officeDocument/2006/relationships/slideLayout" Target="../slideLayouts/slideLayout13.xml"/><Relationship Id="rId2" Type="http://schemas.openxmlformats.org/officeDocument/2006/relationships/image" Target="../media/image1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13.xml"/><Relationship Id="rId2"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98887" y="824110"/>
            <a:ext cx="5259606" cy="1400780"/>
          </a:xfrm>
        </p:spPr>
        <p:txBody>
          <a:bodyPr/>
          <a:lstStyle/>
          <a:p>
            <a:pPr>
              <a:lnSpc>
                <a:spcPct val="120000"/>
              </a:lnSpc>
            </a:pPr>
            <a:r>
              <a:rPr lang="en-US" sz="2800" dirty="0" smtClean="0">
                <a:latin typeface="Calibri"/>
                <a:cs typeface="Calibri"/>
              </a:rPr>
              <a:t>Widespread and distinct sequence signatures of combinatorial transcriptional regulation</a:t>
            </a:r>
            <a:endParaRPr lang="en-US" sz="2800" dirty="0">
              <a:latin typeface="Calibri"/>
              <a:cs typeface="Calibri"/>
            </a:endParaRPr>
          </a:p>
        </p:txBody>
      </p:sp>
      <p:sp>
        <p:nvSpPr>
          <p:cNvPr id="3" name="Subtitle 2"/>
          <p:cNvSpPr>
            <a:spLocks noGrp="1"/>
          </p:cNvSpPr>
          <p:nvPr>
            <p:ph type="subTitle" idx="1"/>
          </p:nvPr>
        </p:nvSpPr>
        <p:spPr>
          <a:xfrm>
            <a:off x="4800865" y="3150030"/>
            <a:ext cx="2157628" cy="617195"/>
          </a:xfrm>
        </p:spPr>
        <p:txBody>
          <a:bodyPr>
            <a:normAutofit/>
          </a:bodyPr>
          <a:lstStyle/>
          <a:p>
            <a:r>
              <a:rPr lang="en-US" sz="2000" dirty="0" smtClean="0"/>
              <a:t>Majid Kazemian</a:t>
            </a:r>
            <a:endParaRPr lang="en-US" sz="2000" dirty="0"/>
          </a:p>
        </p:txBody>
      </p:sp>
      <p:sp>
        <p:nvSpPr>
          <p:cNvPr id="5" name="Subtitle 2"/>
          <p:cNvSpPr txBox="1">
            <a:spLocks/>
          </p:cNvSpPr>
          <p:nvPr/>
        </p:nvSpPr>
        <p:spPr>
          <a:xfrm>
            <a:off x="363345" y="6178937"/>
            <a:ext cx="2157628" cy="617195"/>
          </a:xfrm>
          <a:prstGeom prst="rect">
            <a:avLst/>
          </a:prstGeom>
          <a:effectLst>
            <a:reflection blurRad="6350" stA="52000" endA="300" endPos="35000" dir="5400000" sy="-100000" algn="bl" rotWithShape="0"/>
          </a:effectLst>
        </p:spPr>
        <p:txBody>
          <a:bodyPr vert="horz" lIns="91440" tIns="45720" rIns="91440" bIns="45720" rtlCol="0">
            <a:normAutofit/>
          </a:bodyPr>
          <a:lstStyle>
            <a:lvl1pPr marL="0" indent="0" algn="l" defTabSz="914400" rtl="0" eaLnBrk="1" latinLnBrk="0" hangingPunct="1">
              <a:lnSpc>
                <a:spcPct val="100000"/>
              </a:lnSpc>
              <a:spcBef>
                <a:spcPct val="20000"/>
              </a:spcBef>
              <a:buClr>
                <a:schemeClr val="accent6">
                  <a:lumMod val="50000"/>
                </a:schemeClr>
              </a:buClr>
              <a:buSzPct val="70000"/>
              <a:buFont typeface="Arial" pitchFamily="34" charset="0"/>
              <a:buNone/>
              <a:defRPr sz="2400" kern="1200">
                <a:solidFill>
                  <a:schemeClr val="accent6">
                    <a:lumMod val="75000"/>
                  </a:schemeClr>
                </a:solidFill>
                <a:latin typeface="+mn-lt"/>
                <a:ea typeface="+mn-ea"/>
                <a:cs typeface="Segoe UI" pitchFamily="34" charset="0"/>
              </a:defRPr>
            </a:lvl1pPr>
            <a:lvl2pPr marL="457200" indent="0" algn="ctr" defTabSz="914400" rtl="0" eaLnBrk="1" latinLnBrk="0" hangingPunct="1">
              <a:lnSpc>
                <a:spcPct val="100000"/>
              </a:lnSpc>
              <a:spcBef>
                <a:spcPct val="20000"/>
              </a:spcBef>
              <a:buClr>
                <a:schemeClr val="accent6">
                  <a:lumMod val="50000"/>
                </a:schemeClr>
              </a:buClr>
              <a:buSzPct val="70000"/>
              <a:buFont typeface="Arial" pitchFamily="34" charset="0"/>
              <a:buNone/>
              <a:defRPr sz="2800" kern="1200">
                <a:solidFill>
                  <a:schemeClr val="tx1">
                    <a:tint val="75000"/>
                  </a:schemeClr>
                </a:solidFill>
                <a:latin typeface="+mn-lt"/>
                <a:ea typeface="+mn-ea"/>
                <a:cs typeface="Segoe UI" pitchFamily="34" charset="0"/>
              </a:defRPr>
            </a:lvl2pPr>
            <a:lvl3pPr marL="914400" indent="0" algn="ctr" defTabSz="914400" rtl="0" eaLnBrk="1" latinLnBrk="0" hangingPunct="1">
              <a:lnSpc>
                <a:spcPct val="100000"/>
              </a:lnSpc>
              <a:spcBef>
                <a:spcPct val="20000"/>
              </a:spcBef>
              <a:buClr>
                <a:schemeClr val="accent6">
                  <a:lumMod val="50000"/>
                </a:schemeClr>
              </a:buClr>
              <a:buSzPct val="70000"/>
              <a:buFont typeface="Arial" pitchFamily="34" charset="0"/>
              <a:buNone/>
              <a:defRPr sz="2400" kern="1200">
                <a:solidFill>
                  <a:schemeClr val="tx1">
                    <a:tint val="75000"/>
                  </a:schemeClr>
                </a:solidFill>
                <a:latin typeface="+mn-lt"/>
                <a:ea typeface="+mn-ea"/>
                <a:cs typeface="Segoe UI" pitchFamily="34" charset="0"/>
              </a:defRPr>
            </a:lvl3pPr>
            <a:lvl4pPr marL="1371600" indent="0" algn="ctr" defTabSz="914400" rtl="0" eaLnBrk="1" latinLnBrk="0" hangingPunct="1">
              <a:lnSpc>
                <a:spcPct val="100000"/>
              </a:lnSpc>
              <a:spcBef>
                <a:spcPct val="20000"/>
              </a:spcBef>
              <a:buClr>
                <a:schemeClr val="accent6">
                  <a:lumMod val="50000"/>
                </a:schemeClr>
              </a:buClr>
              <a:buSzPct val="70000"/>
              <a:buFont typeface="Arial" pitchFamily="34" charset="0"/>
              <a:buNone/>
              <a:defRPr sz="2000" kern="1200">
                <a:solidFill>
                  <a:schemeClr val="tx1">
                    <a:tint val="75000"/>
                  </a:schemeClr>
                </a:solidFill>
                <a:latin typeface="+mn-lt"/>
                <a:ea typeface="+mn-ea"/>
                <a:cs typeface="Segoe UI" pitchFamily="34" charset="0"/>
              </a:defRPr>
            </a:lvl4pPr>
            <a:lvl5pPr marL="1828800" indent="0" algn="ctr" defTabSz="914400" rtl="0" eaLnBrk="1" latinLnBrk="0" hangingPunct="1">
              <a:lnSpc>
                <a:spcPct val="100000"/>
              </a:lnSpc>
              <a:spcBef>
                <a:spcPct val="20000"/>
              </a:spcBef>
              <a:buClr>
                <a:schemeClr val="accent6">
                  <a:lumMod val="50000"/>
                </a:schemeClr>
              </a:buClr>
              <a:buSzPct val="70000"/>
              <a:buFont typeface="Arial" pitchFamily="34" charset="0"/>
              <a:buNone/>
              <a:defRPr sz="2000" kern="1200">
                <a:solidFill>
                  <a:schemeClr val="tx1">
                    <a:tint val="75000"/>
                  </a:schemeClr>
                </a:solidFill>
                <a:latin typeface="+mn-lt"/>
                <a:ea typeface="+mn-ea"/>
                <a:cs typeface="Segoe UI"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2000" dirty="0" smtClean="0"/>
              <a:t>April 2013</a:t>
            </a:r>
            <a:endParaRPr lang="en-US" sz="2000" dirty="0"/>
          </a:p>
        </p:txBody>
      </p:sp>
      <p:sp>
        <p:nvSpPr>
          <p:cNvPr id="6" name="Subtitle 2"/>
          <p:cNvSpPr txBox="1">
            <a:spLocks/>
          </p:cNvSpPr>
          <p:nvPr/>
        </p:nvSpPr>
        <p:spPr>
          <a:xfrm>
            <a:off x="4800865" y="3767225"/>
            <a:ext cx="4185897" cy="1915477"/>
          </a:xfrm>
          <a:prstGeom prst="rect">
            <a:avLst/>
          </a:prstGeom>
          <a:effectLst>
            <a:reflection blurRad="6350" stA="52000" endA="300" endPos="35000" dir="5400000" sy="-100000" algn="bl" rotWithShape="0"/>
          </a:effectLst>
        </p:spPr>
        <p:txBody>
          <a:bodyPr vert="horz" lIns="91440" tIns="45720" rIns="91440" bIns="45720" rtlCol="0">
            <a:normAutofit/>
          </a:bodyPr>
          <a:lstStyle>
            <a:lvl1pPr marL="0" indent="0" algn="l" defTabSz="914400" rtl="0" eaLnBrk="1" latinLnBrk="0" hangingPunct="1">
              <a:lnSpc>
                <a:spcPct val="100000"/>
              </a:lnSpc>
              <a:spcBef>
                <a:spcPct val="20000"/>
              </a:spcBef>
              <a:buClr>
                <a:schemeClr val="accent6">
                  <a:lumMod val="50000"/>
                </a:schemeClr>
              </a:buClr>
              <a:buSzPct val="70000"/>
              <a:buFont typeface="Arial" pitchFamily="34" charset="0"/>
              <a:buNone/>
              <a:defRPr sz="2400" kern="1200">
                <a:solidFill>
                  <a:schemeClr val="accent6">
                    <a:lumMod val="75000"/>
                  </a:schemeClr>
                </a:solidFill>
                <a:latin typeface="+mn-lt"/>
                <a:ea typeface="+mn-ea"/>
                <a:cs typeface="Segoe UI" pitchFamily="34" charset="0"/>
              </a:defRPr>
            </a:lvl1pPr>
            <a:lvl2pPr marL="457200" indent="0" algn="ctr" defTabSz="914400" rtl="0" eaLnBrk="1" latinLnBrk="0" hangingPunct="1">
              <a:lnSpc>
                <a:spcPct val="100000"/>
              </a:lnSpc>
              <a:spcBef>
                <a:spcPct val="20000"/>
              </a:spcBef>
              <a:buClr>
                <a:schemeClr val="accent6">
                  <a:lumMod val="50000"/>
                </a:schemeClr>
              </a:buClr>
              <a:buSzPct val="70000"/>
              <a:buFont typeface="Arial" pitchFamily="34" charset="0"/>
              <a:buNone/>
              <a:defRPr sz="2800" kern="1200">
                <a:solidFill>
                  <a:schemeClr val="tx1">
                    <a:tint val="75000"/>
                  </a:schemeClr>
                </a:solidFill>
                <a:latin typeface="+mn-lt"/>
                <a:ea typeface="+mn-ea"/>
                <a:cs typeface="Segoe UI" pitchFamily="34" charset="0"/>
              </a:defRPr>
            </a:lvl2pPr>
            <a:lvl3pPr marL="914400" indent="0" algn="ctr" defTabSz="914400" rtl="0" eaLnBrk="1" latinLnBrk="0" hangingPunct="1">
              <a:lnSpc>
                <a:spcPct val="100000"/>
              </a:lnSpc>
              <a:spcBef>
                <a:spcPct val="20000"/>
              </a:spcBef>
              <a:buClr>
                <a:schemeClr val="accent6">
                  <a:lumMod val="50000"/>
                </a:schemeClr>
              </a:buClr>
              <a:buSzPct val="70000"/>
              <a:buFont typeface="Arial" pitchFamily="34" charset="0"/>
              <a:buNone/>
              <a:defRPr sz="2400" kern="1200">
                <a:solidFill>
                  <a:schemeClr val="tx1">
                    <a:tint val="75000"/>
                  </a:schemeClr>
                </a:solidFill>
                <a:latin typeface="+mn-lt"/>
                <a:ea typeface="+mn-ea"/>
                <a:cs typeface="Segoe UI" pitchFamily="34" charset="0"/>
              </a:defRPr>
            </a:lvl3pPr>
            <a:lvl4pPr marL="1371600" indent="0" algn="ctr" defTabSz="914400" rtl="0" eaLnBrk="1" latinLnBrk="0" hangingPunct="1">
              <a:lnSpc>
                <a:spcPct val="100000"/>
              </a:lnSpc>
              <a:spcBef>
                <a:spcPct val="20000"/>
              </a:spcBef>
              <a:buClr>
                <a:schemeClr val="accent6">
                  <a:lumMod val="50000"/>
                </a:schemeClr>
              </a:buClr>
              <a:buSzPct val="70000"/>
              <a:buFont typeface="Arial" pitchFamily="34" charset="0"/>
              <a:buNone/>
              <a:defRPr sz="2000" kern="1200">
                <a:solidFill>
                  <a:schemeClr val="tx1">
                    <a:tint val="75000"/>
                  </a:schemeClr>
                </a:solidFill>
                <a:latin typeface="+mn-lt"/>
                <a:ea typeface="+mn-ea"/>
                <a:cs typeface="Segoe UI" pitchFamily="34" charset="0"/>
              </a:defRPr>
            </a:lvl4pPr>
            <a:lvl5pPr marL="1828800" indent="0" algn="ctr" defTabSz="914400" rtl="0" eaLnBrk="1" latinLnBrk="0" hangingPunct="1">
              <a:lnSpc>
                <a:spcPct val="100000"/>
              </a:lnSpc>
              <a:spcBef>
                <a:spcPct val="20000"/>
              </a:spcBef>
              <a:buClr>
                <a:schemeClr val="accent6">
                  <a:lumMod val="50000"/>
                </a:schemeClr>
              </a:buClr>
              <a:buSzPct val="70000"/>
              <a:buFont typeface="Arial" pitchFamily="34" charset="0"/>
              <a:buNone/>
              <a:defRPr sz="2000" kern="1200">
                <a:solidFill>
                  <a:schemeClr val="tx1">
                    <a:tint val="75000"/>
                  </a:schemeClr>
                </a:solidFill>
                <a:latin typeface="+mn-lt"/>
                <a:ea typeface="+mn-ea"/>
                <a:cs typeface="Segoe UI" pitchFamily="34"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US" sz="1600" dirty="0" smtClean="0">
                <a:solidFill>
                  <a:schemeClr val="tx1"/>
                </a:solidFill>
              </a:rPr>
              <a:t>Work </a:t>
            </a:r>
            <a:r>
              <a:rPr lang="en-US" sz="1600" smtClean="0">
                <a:solidFill>
                  <a:schemeClr val="tx1"/>
                </a:solidFill>
              </a:rPr>
              <a:t>done in labs </a:t>
            </a:r>
            <a:r>
              <a:rPr lang="en-US" sz="1600" dirty="0" smtClean="0">
                <a:solidFill>
                  <a:schemeClr val="tx1"/>
                </a:solidFill>
              </a:rPr>
              <a:t>of</a:t>
            </a:r>
          </a:p>
          <a:p>
            <a:r>
              <a:rPr lang="en-US" sz="1600" dirty="0" smtClean="0">
                <a:solidFill>
                  <a:schemeClr val="tx1"/>
                </a:solidFill>
              </a:rPr>
              <a:t>Saurabh Sinha (UIUC) and </a:t>
            </a:r>
          </a:p>
          <a:p>
            <a:r>
              <a:rPr lang="en-US" sz="1600" dirty="0" smtClean="0">
                <a:solidFill>
                  <a:schemeClr val="tx1"/>
                </a:solidFill>
              </a:rPr>
              <a:t>Michael </a:t>
            </a:r>
            <a:r>
              <a:rPr lang="en-US" sz="1600" dirty="0" err="1" smtClean="0">
                <a:solidFill>
                  <a:schemeClr val="tx1"/>
                </a:solidFill>
              </a:rPr>
              <a:t>Brodksy</a:t>
            </a:r>
            <a:r>
              <a:rPr lang="en-US" sz="1600" dirty="0" smtClean="0">
                <a:solidFill>
                  <a:schemeClr val="tx1"/>
                </a:solidFill>
              </a:rPr>
              <a:t> (U. Mass Med School)</a:t>
            </a:r>
            <a:endParaRPr lang="en-US" sz="1600" dirty="0">
              <a:solidFill>
                <a:schemeClr val="tx1"/>
              </a:solidFill>
            </a:endParaRPr>
          </a:p>
        </p:txBody>
      </p:sp>
    </p:spTree>
    <p:extLst>
      <p:ext uri="{BB962C8B-B14F-4D97-AF65-F5344CB8AC3E}">
        <p14:creationId xmlns:p14="http://schemas.microsoft.com/office/powerpoint/2010/main" val="312757081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Repeat TF pair association tests with predicted BRs</a:t>
            </a:r>
            <a:endParaRPr lang="en-US" dirty="0"/>
          </a:p>
        </p:txBody>
      </p:sp>
      <p:sp>
        <p:nvSpPr>
          <p:cNvPr id="4" name="Slide Number Placeholder 3"/>
          <p:cNvSpPr>
            <a:spLocks noGrp="1"/>
          </p:cNvSpPr>
          <p:nvPr>
            <p:ph type="sldNum" sz="quarter" idx="10"/>
          </p:nvPr>
        </p:nvSpPr>
        <p:spPr/>
        <p:txBody>
          <a:bodyPr/>
          <a:lstStyle/>
          <a:p>
            <a:fld id="{2C6B1FF6-39B9-40F5-8B67-33C6354A3D4F}" type="slidenum">
              <a:rPr lang="en-US" smtClean="0"/>
              <a:pPr/>
              <a:t>10</a:t>
            </a:fld>
            <a:endParaRPr lang="en-US" dirty="0"/>
          </a:p>
        </p:txBody>
      </p:sp>
      <p:sp>
        <p:nvSpPr>
          <p:cNvPr id="5" name="Rectangle 4"/>
          <p:cNvSpPr/>
          <p:nvPr/>
        </p:nvSpPr>
        <p:spPr>
          <a:xfrm>
            <a:off x="0" y="1098550"/>
            <a:ext cx="9255125" cy="58378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6" name="Group 5"/>
          <p:cNvGrpSpPr/>
          <p:nvPr/>
        </p:nvGrpSpPr>
        <p:grpSpPr>
          <a:xfrm>
            <a:off x="2222573" y="1019175"/>
            <a:ext cx="4168978" cy="2185564"/>
            <a:chOff x="2222573" y="955675"/>
            <a:chExt cx="4168978" cy="2185564"/>
          </a:xfrm>
        </p:grpSpPr>
        <p:grpSp>
          <p:nvGrpSpPr>
            <p:cNvPr id="7" name="Group 6"/>
            <p:cNvGrpSpPr/>
            <p:nvPr/>
          </p:nvGrpSpPr>
          <p:grpSpPr>
            <a:xfrm>
              <a:off x="3443607" y="1307341"/>
              <a:ext cx="2216489" cy="1454955"/>
              <a:chOff x="542624" y="2647248"/>
              <a:chExt cx="1689739" cy="1061476"/>
            </a:xfrm>
          </p:grpSpPr>
          <p:sp>
            <p:nvSpPr>
              <p:cNvPr id="10" name="Rectangle 9"/>
              <p:cNvSpPr/>
              <p:nvPr/>
            </p:nvSpPr>
            <p:spPr>
              <a:xfrm>
                <a:off x="577901" y="2647248"/>
                <a:ext cx="1654462" cy="1050410"/>
              </a:xfrm>
              <a:prstGeom prst="rect">
                <a:avLst/>
              </a:prstGeom>
              <a:solidFill>
                <a:sysClr val="window" lastClr="FFFFFF"/>
              </a:solidFill>
              <a:ln w="19050" cap="flat" cmpd="sng" algn="ctr">
                <a:solidFill>
                  <a:schemeClr val="tx1"/>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Georgia"/>
                  <a:ea typeface="+mn-ea"/>
                  <a:cs typeface="+mn-cs"/>
                </a:endParaRPr>
              </a:p>
            </p:txBody>
          </p:sp>
          <p:sp>
            <p:nvSpPr>
              <p:cNvPr id="11" name="TextBox 10"/>
              <p:cNvSpPr txBox="1"/>
              <p:nvPr/>
            </p:nvSpPr>
            <p:spPr>
              <a:xfrm>
                <a:off x="542624" y="3506637"/>
                <a:ext cx="701813" cy="2020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effectLst/>
                    <a:uLnTx/>
                    <a:uFillTx/>
                  </a:rPr>
                  <a:t>Universe</a:t>
                </a:r>
                <a:endParaRPr kumimoji="0" lang="en-US" sz="1200" b="1" i="0" u="none" strike="noStrike" kern="0" cap="none" spc="0" normalizeH="0" baseline="0" noProof="0" dirty="0">
                  <a:ln>
                    <a:noFill/>
                  </a:ln>
                  <a:effectLst/>
                  <a:uLnTx/>
                  <a:uFillTx/>
                </a:endParaRPr>
              </a:p>
            </p:txBody>
          </p:sp>
          <p:sp>
            <p:nvSpPr>
              <p:cNvPr id="12" name="TextBox 11"/>
              <p:cNvSpPr txBox="1"/>
              <p:nvPr/>
            </p:nvSpPr>
            <p:spPr>
              <a:xfrm>
                <a:off x="994552" y="2724965"/>
                <a:ext cx="495269" cy="2245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FF0000"/>
                    </a:solidFill>
                    <a:effectLst/>
                    <a:uLnTx/>
                    <a:uFillTx/>
                  </a:rPr>
                  <a:t>BCD</a:t>
                </a:r>
                <a:endParaRPr kumimoji="0" lang="en-US" sz="1400" b="1" i="0" u="none" strike="noStrike" kern="0" cap="none" spc="0" normalizeH="0" baseline="0" noProof="0" dirty="0">
                  <a:ln>
                    <a:noFill/>
                  </a:ln>
                  <a:solidFill>
                    <a:srgbClr val="FF0000"/>
                  </a:solidFill>
                  <a:effectLst/>
                  <a:uLnTx/>
                  <a:uFillTx/>
                </a:endParaRPr>
              </a:p>
            </p:txBody>
          </p:sp>
          <p:sp>
            <p:nvSpPr>
              <p:cNvPr id="13" name="TextBox 12"/>
              <p:cNvSpPr txBox="1"/>
              <p:nvPr/>
            </p:nvSpPr>
            <p:spPr>
              <a:xfrm>
                <a:off x="1369970" y="2727490"/>
                <a:ext cx="495269" cy="2041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b="1" kern="0" dirty="0" smtClean="0">
                    <a:solidFill>
                      <a:srgbClr val="008000"/>
                    </a:solidFill>
                  </a:rPr>
                  <a:t>FTZ</a:t>
                </a:r>
                <a:endParaRPr kumimoji="0" lang="en-US" sz="1400" b="1" i="0" u="none" strike="noStrike" kern="0" cap="none" spc="0" normalizeH="0" baseline="0" noProof="0" dirty="0">
                  <a:ln>
                    <a:noFill/>
                  </a:ln>
                  <a:solidFill>
                    <a:srgbClr val="008000"/>
                  </a:solidFill>
                  <a:effectLst/>
                  <a:uLnTx/>
                  <a:uFillTx/>
                </a:endParaRPr>
              </a:p>
            </p:txBody>
          </p:sp>
          <p:sp>
            <p:nvSpPr>
              <p:cNvPr id="14" name="Oval 13"/>
              <p:cNvSpPr/>
              <p:nvPr/>
            </p:nvSpPr>
            <p:spPr>
              <a:xfrm>
                <a:off x="970350" y="2914063"/>
                <a:ext cx="517534" cy="495184"/>
              </a:xfrm>
              <a:prstGeom prst="ellipse">
                <a:avLst/>
              </a:prstGeom>
              <a:noFill/>
              <a:ln w="19050" cap="flat" cmpd="sng" algn="ctr">
                <a:solidFill>
                  <a:srgbClr val="FF00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Georgia"/>
                  <a:ea typeface="+mn-ea"/>
                  <a:cs typeface="+mn-cs"/>
                </a:endParaRPr>
              </a:p>
            </p:txBody>
          </p:sp>
          <p:sp>
            <p:nvSpPr>
              <p:cNvPr id="15" name="Oval 14"/>
              <p:cNvSpPr/>
              <p:nvPr/>
            </p:nvSpPr>
            <p:spPr>
              <a:xfrm>
                <a:off x="1312357" y="2914063"/>
                <a:ext cx="516982" cy="500251"/>
              </a:xfrm>
              <a:prstGeom prst="ellipse">
                <a:avLst/>
              </a:prstGeom>
              <a:noFill/>
              <a:ln w="19050" cap="flat" cmpd="sng" algn="ctr">
                <a:solidFill>
                  <a:srgbClr val="0080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Georgia"/>
                  <a:ea typeface="+mn-ea"/>
                  <a:cs typeface="+mn-cs"/>
                </a:endParaRPr>
              </a:p>
            </p:txBody>
          </p:sp>
        </p:grpSp>
        <p:sp>
          <p:nvSpPr>
            <p:cNvPr id="8" name="Bent Arrow 7"/>
            <p:cNvSpPr/>
            <p:nvPr/>
          </p:nvSpPr>
          <p:spPr>
            <a:xfrm>
              <a:off x="2222573" y="1673062"/>
              <a:ext cx="1267308" cy="1468177"/>
            </a:xfrm>
            <a:prstGeom prst="bentArrow">
              <a:avLst>
                <a:gd name="adj1" fmla="val 22495"/>
                <a:gd name="adj2" fmla="val 25000"/>
                <a:gd name="adj3" fmla="val 25000"/>
                <a:gd name="adj4" fmla="val 43750"/>
              </a:avLst>
            </a:prstGeom>
            <a:noFill/>
            <a:ln w="19050" cmpd="sng">
              <a:solidFill>
                <a:schemeClr val="tx1"/>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9" name="TextBox 8"/>
            <p:cNvSpPr txBox="1"/>
            <p:nvPr/>
          </p:nvSpPr>
          <p:spPr>
            <a:xfrm>
              <a:off x="3647359" y="955675"/>
              <a:ext cx="2744192" cy="369126"/>
            </a:xfrm>
            <a:prstGeom prst="rect">
              <a:avLst/>
            </a:prstGeom>
          </p:spPr>
          <p:txBody>
            <a:bodyPr vert="horz" wrap="non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b="0" i="0" u="none" strike="noStrike" kern="1200" cap="none" spc="0" normalizeH="0" baseline="0" noProof="0" dirty="0" smtClean="0">
                  <a:ln>
                    <a:noFill/>
                  </a:ln>
                  <a:solidFill>
                    <a:schemeClr val="tx1"/>
                  </a:solidFill>
                  <a:effectLst/>
                  <a:uLnTx/>
                  <a:uFillTx/>
                  <a:latin typeface="Perpetua" pitchFamily="18" charset="0"/>
                  <a:ea typeface="+mj-ea"/>
                  <a:cs typeface="+mj-cs"/>
                </a:rPr>
                <a:t>Hypergeometric test</a:t>
              </a:r>
            </a:p>
          </p:txBody>
        </p:sp>
      </p:grpSp>
      <p:pic>
        <p:nvPicPr>
          <p:cNvPr id="16" name="Picture 15"/>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3806"/>
          <a:stretch/>
        </p:blipFill>
        <p:spPr>
          <a:xfrm>
            <a:off x="187825" y="3078580"/>
            <a:ext cx="4530347" cy="3418473"/>
          </a:xfrm>
          <a:prstGeom prst="rect">
            <a:avLst/>
          </a:prstGeom>
          <a:ln w="38100" cmpd="dbl">
            <a:solidFill>
              <a:schemeClr val="tx1"/>
            </a:solidFill>
          </a:ln>
        </p:spPr>
      </p:pic>
      <p:sp>
        <p:nvSpPr>
          <p:cNvPr id="17" name="Rectangle 16"/>
          <p:cNvSpPr/>
          <p:nvPr/>
        </p:nvSpPr>
        <p:spPr>
          <a:xfrm>
            <a:off x="2424040" y="4001608"/>
            <a:ext cx="1682837" cy="2497751"/>
          </a:xfrm>
          <a:prstGeom prst="rect">
            <a:avLst/>
          </a:prstGeom>
          <a:solidFill>
            <a:srgbClr val="3366FF">
              <a:alpha val="33000"/>
            </a:srgbClr>
          </a:solidFill>
          <a:ln>
            <a:solidFill>
              <a:srgbClr val="0000FF"/>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760277" y="1518782"/>
            <a:ext cx="1623356" cy="1035073"/>
          </a:xfrm>
          <a:prstGeom prst="rect">
            <a:avLst/>
          </a:prstGeom>
          <a:solidFill>
            <a:srgbClr val="0000FF">
              <a:alpha val="10000"/>
            </a:srgbClr>
          </a:solidFill>
          <a:ln w="19050" cap="flat" cmpd="sng" algn="ctr">
            <a:solidFill>
              <a:srgbClr val="0000FF"/>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Georgia"/>
              <a:ea typeface="+mn-ea"/>
              <a:cs typeface="+mn-cs"/>
            </a:endParaRPr>
          </a:p>
        </p:txBody>
      </p:sp>
      <p:sp>
        <p:nvSpPr>
          <p:cNvPr id="22" name="TextBox 21"/>
          <p:cNvSpPr txBox="1"/>
          <p:nvPr/>
        </p:nvSpPr>
        <p:spPr>
          <a:xfrm>
            <a:off x="2883648" y="3349975"/>
            <a:ext cx="379641" cy="245199"/>
          </a:xfrm>
          <a:prstGeom prst="rect">
            <a:avLst/>
          </a:prstGeom>
        </p:spPr>
        <p:txBody>
          <a:bodyPr vert="horz" wrap="none" lIns="91440" tIns="45720" rIns="91440" bIns="45720" rtlCol="0" anchor="ctr">
            <a:normAutofit fontScale="92500" lnSpcReduction="10000"/>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1200" b="1" i="0" u="none" strike="noStrike" kern="1200" cap="none" spc="0" normalizeH="0" baseline="0" noProof="0" dirty="0" smtClean="0">
                <a:ln>
                  <a:noFill/>
                </a:ln>
                <a:solidFill>
                  <a:schemeClr val="tx1"/>
                </a:solidFill>
                <a:effectLst/>
                <a:uLnTx/>
                <a:uFillTx/>
                <a:latin typeface="Calibri"/>
                <a:ea typeface="+mj-ea"/>
                <a:cs typeface="Calibri"/>
              </a:rPr>
              <a:t>EVE</a:t>
            </a:r>
          </a:p>
        </p:txBody>
      </p:sp>
      <p:sp>
        <p:nvSpPr>
          <p:cNvPr id="23" name="Bent Arrow 22"/>
          <p:cNvSpPr/>
          <p:nvPr/>
        </p:nvSpPr>
        <p:spPr>
          <a:xfrm rot="5400000">
            <a:off x="6015899" y="1568492"/>
            <a:ext cx="1104013" cy="1713529"/>
          </a:xfrm>
          <a:prstGeom prst="bentArrow">
            <a:avLst/>
          </a:prstGeom>
          <a:noFill/>
          <a:ln w="19050" cmpd="sng">
            <a:solidFill>
              <a:srgbClr val="000000"/>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27" name="TextBox 26"/>
          <p:cNvSpPr txBox="1"/>
          <p:nvPr/>
        </p:nvSpPr>
        <p:spPr>
          <a:xfrm>
            <a:off x="612648" y="6499359"/>
            <a:ext cx="1383572" cy="351030"/>
          </a:xfrm>
          <a:prstGeom prst="rect">
            <a:avLst/>
          </a:prstGeom>
        </p:spPr>
        <p:txBody>
          <a:bodyPr vert="horz" wrap="none" lIns="91440" tIns="45720" rIns="91440" bIns="45720" rtlCol="0" anchor="ctr">
            <a:normAutofit fontScale="8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bg1"/>
                </a:solidFill>
                <a:effectLst/>
                <a:uLnTx/>
                <a:uFillTx/>
                <a:latin typeface="Calibri"/>
                <a:ea typeface="+mj-ea"/>
                <a:cs typeface="Calibri"/>
              </a:rPr>
              <a:t>ChIP-SEQ</a:t>
            </a:r>
          </a:p>
        </p:txBody>
      </p:sp>
      <p:grpSp>
        <p:nvGrpSpPr>
          <p:cNvPr id="30" name="Group 29"/>
          <p:cNvGrpSpPr/>
          <p:nvPr/>
        </p:nvGrpSpPr>
        <p:grpSpPr>
          <a:xfrm>
            <a:off x="6859792" y="1138863"/>
            <a:ext cx="2258568" cy="344105"/>
            <a:chOff x="6859792" y="1138863"/>
            <a:chExt cx="2258568" cy="344105"/>
          </a:xfrm>
        </p:grpSpPr>
        <p:sp>
          <p:nvSpPr>
            <p:cNvPr id="31" name="Rectangle 30"/>
            <p:cNvSpPr/>
            <p:nvPr/>
          </p:nvSpPr>
          <p:spPr>
            <a:xfrm>
              <a:off x="6859792" y="1138863"/>
              <a:ext cx="2258568" cy="344105"/>
            </a:xfrm>
            <a:prstGeom prst="rect">
              <a:avLst/>
            </a:prstGeom>
            <a:solidFill>
              <a:sysClr val="window" lastClr="FFFFFF"/>
            </a:solidFill>
            <a:ln w="19050" cap="flat" cmpd="sng" algn="ctr">
              <a:no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Georgia"/>
                <a:ea typeface="+mn-ea"/>
                <a:cs typeface="+mn-cs"/>
              </a:endParaRPr>
            </a:p>
          </p:txBody>
        </p:sp>
        <p:sp>
          <p:nvSpPr>
            <p:cNvPr id="32" name="Rectangle 31"/>
            <p:cNvSpPr/>
            <p:nvPr/>
          </p:nvSpPr>
          <p:spPr>
            <a:xfrm>
              <a:off x="6878715" y="1157158"/>
              <a:ext cx="2231090" cy="316528"/>
            </a:xfrm>
            <a:prstGeom prst="rect">
              <a:avLst/>
            </a:prstGeom>
            <a:solidFill>
              <a:srgbClr val="0000FF">
                <a:alpha val="10000"/>
              </a:srgbClr>
            </a:solidFill>
            <a:ln w="19050" cap="flat" cmpd="sng" algn="ctr">
              <a:solidFill>
                <a:srgbClr val="0000FF"/>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latin typeface="Georgia"/>
                  <a:ea typeface="+mn-ea"/>
                  <a:cs typeface="+mn-cs"/>
                </a:rPr>
                <a:t>DNA accessible</a:t>
              </a:r>
              <a:r>
                <a:rPr kumimoji="0" lang="en-US" sz="1400" b="0" i="0" u="none" strike="noStrike" kern="0" cap="none" spc="0" normalizeH="0" noProof="0" dirty="0" smtClean="0">
                  <a:ln>
                    <a:noFill/>
                  </a:ln>
                  <a:solidFill>
                    <a:sysClr val="windowText" lastClr="000000"/>
                  </a:solidFill>
                  <a:effectLst/>
                  <a:uLnTx/>
                  <a:uFillTx/>
                  <a:latin typeface="Georgia"/>
                  <a:ea typeface="+mn-ea"/>
                  <a:cs typeface="+mn-cs"/>
                </a:rPr>
                <a:t> regions</a:t>
              </a:r>
              <a:endParaRPr kumimoji="0" lang="en-US" sz="1400" b="0" i="0" u="none" strike="noStrike" kern="0" cap="none" spc="0" normalizeH="0" baseline="0" noProof="0" dirty="0">
                <a:ln>
                  <a:noFill/>
                </a:ln>
                <a:solidFill>
                  <a:sysClr val="windowText" lastClr="000000"/>
                </a:solidFill>
                <a:effectLst/>
                <a:uLnTx/>
                <a:uFillTx/>
                <a:latin typeface="Georgia"/>
                <a:ea typeface="+mn-ea"/>
                <a:cs typeface="+mn-cs"/>
              </a:endParaRPr>
            </a:p>
          </p:txBody>
        </p:sp>
      </p:grpSp>
      <p:sp>
        <p:nvSpPr>
          <p:cNvPr id="33" name="Rectangle 32"/>
          <p:cNvSpPr/>
          <p:nvPr/>
        </p:nvSpPr>
        <p:spPr>
          <a:xfrm>
            <a:off x="5383633" y="3078580"/>
            <a:ext cx="3559673" cy="3418473"/>
          </a:xfrm>
          <a:prstGeom prst="rect">
            <a:avLst/>
          </a:prstGeom>
          <a:solidFill>
            <a:srgbClr val="3366FF">
              <a:alpha val="33000"/>
            </a:srgbClr>
          </a:solidFill>
          <a:ln>
            <a:solidFill>
              <a:srgbClr val="0000FF"/>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Replace with results from </a:t>
            </a:r>
            <a:r>
              <a:rPr lang="en-US" dirty="0" err="1" smtClean="0"/>
              <a:t>Stubb</a:t>
            </a:r>
            <a:r>
              <a:rPr lang="en-US" dirty="0" smtClean="0"/>
              <a:t> peak overlaps.</a:t>
            </a:r>
            <a:endParaRPr lang="en-US" dirty="0"/>
          </a:p>
        </p:txBody>
      </p:sp>
      <p:sp>
        <p:nvSpPr>
          <p:cNvPr id="34" name="Rectangle 33"/>
          <p:cNvSpPr/>
          <p:nvPr/>
        </p:nvSpPr>
        <p:spPr>
          <a:xfrm>
            <a:off x="101588" y="1226394"/>
            <a:ext cx="3455963" cy="584776"/>
          </a:xfrm>
          <a:prstGeom prst="rect">
            <a:avLst/>
          </a:prstGeom>
        </p:spPr>
        <p:txBody>
          <a:bodyPr wrap="square">
            <a:spAutoFit/>
          </a:bodyPr>
          <a:lstStyle/>
          <a:p>
            <a:r>
              <a:rPr lang="en-US" sz="1600" b="1" dirty="0" smtClean="0">
                <a:solidFill>
                  <a:srgbClr val="FF0000"/>
                </a:solidFill>
              </a:rPr>
              <a:t>Specificity: 74%</a:t>
            </a:r>
          </a:p>
          <a:p>
            <a:r>
              <a:rPr lang="en-US" sz="1600" b="1" dirty="0" smtClean="0">
                <a:solidFill>
                  <a:srgbClr val="FF0000"/>
                </a:solidFill>
              </a:rPr>
              <a:t>Sensitivity: 34%</a:t>
            </a:r>
            <a:endParaRPr lang="en-US" sz="1600" b="1" dirty="0">
              <a:solidFill>
                <a:srgbClr val="FF0000"/>
              </a:solidFill>
            </a:endParaRPr>
          </a:p>
        </p:txBody>
      </p:sp>
    </p:spTree>
    <p:extLst>
      <p:ext uri="{BB962C8B-B14F-4D97-AF65-F5344CB8AC3E}">
        <p14:creationId xmlns:p14="http://schemas.microsoft.com/office/powerpoint/2010/main" val="7693725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Co-binding and aversions using motif scanning</a:t>
            </a:r>
            <a:endParaRPr lang="en-US" dirty="0"/>
          </a:p>
        </p:txBody>
      </p:sp>
      <p:sp>
        <p:nvSpPr>
          <p:cNvPr id="4" name="Slide Number Placeholder 3"/>
          <p:cNvSpPr>
            <a:spLocks noGrp="1"/>
          </p:cNvSpPr>
          <p:nvPr>
            <p:ph type="sldNum" sz="quarter" idx="10"/>
          </p:nvPr>
        </p:nvSpPr>
        <p:spPr/>
        <p:txBody>
          <a:bodyPr/>
          <a:lstStyle/>
          <a:p>
            <a:fld id="{2C6B1FF6-39B9-40F5-8B67-33C6354A3D4F}" type="slidenum">
              <a:rPr lang="en-US" smtClean="0"/>
              <a:pPr/>
              <a:t>11</a:t>
            </a:fld>
            <a:endParaRPr lang="en-US" dirty="0"/>
          </a:p>
        </p:txBody>
      </p:sp>
      <p:pic>
        <p:nvPicPr>
          <p:cNvPr id="6" name="Picture 5"/>
          <p:cNvPicPr>
            <a:picLocks noChangeAspect="1"/>
          </p:cNvPicPr>
          <p:nvPr/>
        </p:nvPicPr>
        <p:blipFill>
          <a:blip r:embed="rId2"/>
          <a:stretch>
            <a:fillRect/>
          </a:stretch>
        </p:blipFill>
        <p:spPr>
          <a:xfrm>
            <a:off x="1876778" y="1023932"/>
            <a:ext cx="5870222" cy="1193331"/>
          </a:xfrm>
          <a:prstGeom prst="rect">
            <a:avLst/>
          </a:prstGeom>
        </p:spPr>
      </p:pic>
      <p:sp>
        <p:nvSpPr>
          <p:cNvPr id="7" name="Down Arrow 6"/>
          <p:cNvSpPr/>
          <p:nvPr/>
        </p:nvSpPr>
        <p:spPr>
          <a:xfrm>
            <a:off x="4219222" y="2370667"/>
            <a:ext cx="1199445" cy="200517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wn Arrow 8"/>
          <p:cNvSpPr/>
          <p:nvPr/>
        </p:nvSpPr>
        <p:spPr>
          <a:xfrm rot="19278223">
            <a:off x="773441" y="4773785"/>
            <a:ext cx="1199445" cy="83255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rotWithShape="1">
          <a:blip r:embed="rId3"/>
          <a:srcRect l="9651" t="38638" r="32916" b="36408"/>
          <a:stretch/>
        </p:blipFill>
        <p:spPr>
          <a:xfrm>
            <a:off x="6180667" y="3515063"/>
            <a:ext cx="2500796" cy="860778"/>
          </a:xfrm>
          <a:prstGeom prst="rect">
            <a:avLst/>
          </a:prstGeom>
        </p:spPr>
      </p:pic>
      <p:pic>
        <p:nvPicPr>
          <p:cNvPr id="13" name="Picture 12"/>
          <p:cNvPicPr>
            <a:picLocks noChangeAspect="1"/>
          </p:cNvPicPr>
          <p:nvPr/>
        </p:nvPicPr>
        <p:blipFill>
          <a:blip r:embed="rId4"/>
          <a:stretch>
            <a:fillRect/>
          </a:stretch>
        </p:blipFill>
        <p:spPr>
          <a:xfrm>
            <a:off x="5626100" y="2834937"/>
            <a:ext cx="3055363" cy="748252"/>
          </a:xfrm>
          <a:prstGeom prst="rect">
            <a:avLst/>
          </a:prstGeom>
        </p:spPr>
      </p:pic>
      <p:grpSp>
        <p:nvGrpSpPr>
          <p:cNvPr id="17" name="Group 16"/>
          <p:cNvGrpSpPr/>
          <p:nvPr/>
        </p:nvGrpSpPr>
        <p:grpSpPr>
          <a:xfrm>
            <a:off x="206022" y="2834937"/>
            <a:ext cx="3952076" cy="1324033"/>
            <a:chOff x="206022" y="2834937"/>
            <a:chExt cx="3952076" cy="1324033"/>
          </a:xfrm>
        </p:grpSpPr>
        <p:pic>
          <p:nvPicPr>
            <p:cNvPr id="12" name="Picture 11"/>
            <p:cNvPicPr>
              <a:picLocks noChangeAspect="1"/>
            </p:cNvPicPr>
            <p:nvPr/>
          </p:nvPicPr>
          <p:blipFill>
            <a:blip r:embed="rId5"/>
            <a:stretch>
              <a:fillRect/>
            </a:stretch>
          </p:blipFill>
          <p:spPr>
            <a:xfrm>
              <a:off x="206022" y="2834937"/>
              <a:ext cx="3702756" cy="736570"/>
            </a:xfrm>
            <a:prstGeom prst="rect">
              <a:avLst/>
            </a:prstGeom>
          </p:spPr>
        </p:pic>
        <p:pic>
          <p:nvPicPr>
            <p:cNvPr id="14" name="Picture 13"/>
            <p:cNvPicPr>
              <a:picLocks noChangeAspect="1"/>
            </p:cNvPicPr>
            <p:nvPr/>
          </p:nvPicPr>
          <p:blipFill rotWithShape="1">
            <a:blip r:embed="rId6"/>
            <a:srcRect l="8480" t="15721" r="6316" b="25761"/>
            <a:stretch/>
          </p:blipFill>
          <p:spPr>
            <a:xfrm>
              <a:off x="206022" y="3575315"/>
              <a:ext cx="1167141" cy="569544"/>
            </a:xfrm>
            <a:prstGeom prst="rect">
              <a:avLst/>
            </a:prstGeom>
          </p:spPr>
        </p:pic>
        <p:pic>
          <p:nvPicPr>
            <p:cNvPr id="15" name="Picture 14"/>
            <p:cNvPicPr>
              <a:picLocks noChangeAspect="1"/>
            </p:cNvPicPr>
            <p:nvPr/>
          </p:nvPicPr>
          <p:blipFill rotWithShape="1">
            <a:blip r:embed="rId7"/>
            <a:srcRect l="10000" t="31760" r="5555" b="22026"/>
            <a:stretch/>
          </p:blipFill>
          <p:spPr>
            <a:xfrm>
              <a:off x="1330830" y="3571507"/>
              <a:ext cx="1424909" cy="587463"/>
            </a:xfrm>
            <a:prstGeom prst="rect">
              <a:avLst/>
            </a:prstGeom>
          </p:spPr>
        </p:pic>
        <p:pic>
          <p:nvPicPr>
            <p:cNvPr id="16" name="Picture 15"/>
            <p:cNvPicPr>
              <a:picLocks noChangeAspect="1"/>
            </p:cNvPicPr>
            <p:nvPr/>
          </p:nvPicPr>
          <p:blipFill rotWithShape="1">
            <a:blip r:embed="rId8"/>
            <a:srcRect l="5556" t="38026" r="6315" b="14238"/>
            <a:stretch/>
          </p:blipFill>
          <p:spPr>
            <a:xfrm>
              <a:off x="2662063" y="3583189"/>
              <a:ext cx="1496035" cy="575781"/>
            </a:xfrm>
            <a:prstGeom prst="rect">
              <a:avLst/>
            </a:prstGeom>
          </p:spPr>
        </p:pic>
      </p:grpSp>
      <p:sp>
        <p:nvSpPr>
          <p:cNvPr id="18" name="Down Arrow 17"/>
          <p:cNvSpPr/>
          <p:nvPr/>
        </p:nvSpPr>
        <p:spPr>
          <a:xfrm rot="2625580">
            <a:off x="7619795" y="4732952"/>
            <a:ext cx="1199445" cy="83255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1988595" y="4615730"/>
            <a:ext cx="5645516" cy="1677826"/>
          </a:xfrm>
          <a:prstGeom prst="rect">
            <a:avLst/>
          </a:prstGeom>
          <a:solidFill>
            <a:srgbClr val="FFFFFF"/>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marL="285750" indent="-285750" algn="just">
              <a:buFont typeface="Arial"/>
              <a:buChar char="•"/>
            </a:pPr>
            <a:r>
              <a:rPr lang="en-US" dirty="0" smtClean="0">
                <a:solidFill>
                  <a:schemeClr val="tx1"/>
                </a:solidFill>
              </a:rPr>
              <a:t>Tested &gt; 15000 TF pairs involving &gt; 300 TFs</a:t>
            </a:r>
          </a:p>
          <a:p>
            <a:pPr marL="285750" indent="-285750" algn="just">
              <a:buFont typeface="Arial"/>
              <a:buChar char="•"/>
            </a:pPr>
            <a:r>
              <a:rPr lang="en-US" dirty="0" smtClean="0">
                <a:solidFill>
                  <a:schemeClr val="tx1"/>
                </a:solidFill>
              </a:rPr>
              <a:t>34% of tested pairs show associations</a:t>
            </a:r>
          </a:p>
          <a:p>
            <a:pPr marL="285750" indent="-285750" algn="just">
              <a:buFont typeface="Arial"/>
              <a:buChar char="•"/>
            </a:pPr>
            <a:r>
              <a:rPr lang="en-US" dirty="0" smtClean="0">
                <a:solidFill>
                  <a:schemeClr val="tx1"/>
                </a:solidFill>
              </a:rPr>
              <a:t>Not an artifact of accessibility</a:t>
            </a:r>
          </a:p>
          <a:p>
            <a:pPr marL="285750" indent="-285750" algn="just">
              <a:buFont typeface="Arial"/>
              <a:buChar char="•"/>
            </a:pPr>
            <a:r>
              <a:rPr lang="en-US" dirty="0" smtClean="0">
                <a:solidFill>
                  <a:schemeClr val="tx1"/>
                </a:solidFill>
              </a:rPr>
              <a:t>Negative control: no pair significant</a:t>
            </a:r>
          </a:p>
          <a:p>
            <a:pPr marL="285750" indent="-285750" algn="just">
              <a:buFont typeface="Arial"/>
              <a:buChar char="•"/>
            </a:pPr>
            <a:r>
              <a:rPr lang="en-US" dirty="0" smtClean="0">
                <a:solidFill>
                  <a:schemeClr val="tx1"/>
                </a:solidFill>
              </a:rPr>
              <a:t>Aversion as common as co-binding</a:t>
            </a:r>
            <a:endParaRPr lang="en-US" dirty="0">
              <a:solidFill>
                <a:schemeClr val="tx1"/>
              </a:solidFill>
            </a:endParaRPr>
          </a:p>
        </p:txBody>
      </p:sp>
    </p:spTree>
    <p:extLst>
      <p:ext uri="{BB962C8B-B14F-4D97-AF65-F5344CB8AC3E}">
        <p14:creationId xmlns:p14="http://schemas.microsoft.com/office/powerpoint/2010/main" val="231984512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Analysis of TF pair associations</a:t>
            </a:r>
            <a:endParaRPr lang="en-US" dirty="0"/>
          </a:p>
        </p:txBody>
      </p:sp>
      <p:sp>
        <p:nvSpPr>
          <p:cNvPr id="4" name="Slide Number Placeholder 3"/>
          <p:cNvSpPr>
            <a:spLocks noGrp="1"/>
          </p:cNvSpPr>
          <p:nvPr>
            <p:ph type="sldNum" sz="quarter" idx="10"/>
          </p:nvPr>
        </p:nvSpPr>
        <p:spPr/>
        <p:txBody>
          <a:bodyPr/>
          <a:lstStyle/>
          <a:p>
            <a:fld id="{2C6B1FF6-39B9-40F5-8B67-33C6354A3D4F}" type="slidenum">
              <a:rPr lang="en-US" smtClean="0"/>
              <a:pPr/>
              <a:t>12</a:t>
            </a:fld>
            <a:endParaRPr lang="en-US"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445303" y="1947651"/>
            <a:ext cx="4229252" cy="3344016"/>
          </a:xfrm>
          <a:prstGeom prst="rect">
            <a:avLst/>
          </a:prstGeom>
          <a:noFill/>
          <a:ln>
            <a:noFill/>
          </a:ln>
        </p:spPr>
      </p:pic>
      <p:sp>
        <p:nvSpPr>
          <p:cNvPr id="6" name="Rectangle 5"/>
          <p:cNvSpPr/>
          <p:nvPr/>
        </p:nvSpPr>
        <p:spPr>
          <a:xfrm>
            <a:off x="850748" y="5355569"/>
            <a:ext cx="8194473" cy="338554"/>
          </a:xfrm>
          <a:prstGeom prst="rect">
            <a:avLst/>
          </a:prstGeom>
        </p:spPr>
        <p:txBody>
          <a:bodyPr wrap="square">
            <a:spAutoFit/>
          </a:bodyPr>
          <a:lstStyle/>
          <a:p>
            <a:r>
              <a:rPr lang="en-US" sz="1600" dirty="0" smtClean="0"/>
              <a:t>TFs with more co-binding associations have more aversion associations as well.</a:t>
            </a:r>
            <a:endParaRPr lang="en-US" sz="1600" dirty="0"/>
          </a:p>
        </p:txBody>
      </p:sp>
      <p:grpSp>
        <p:nvGrpSpPr>
          <p:cNvPr id="11" name="Group 10"/>
          <p:cNvGrpSpPr/>
          <p:nvPr/>
        </p:nvGrpSpPr>
        <p:grpSpPr>
          <a:xfrm>
            <a:off x="3218592" y="1264098"/>
            <a:ext cx="3455963" cy="839093"/>
            <a:chOff x="3218592" y="1264098"/>
            <a:chExt cx="3455963" cy="839093"/>
          </a:xfrm>
        </p:grpSpPr>
        <p:sp>
          <p:nvSpPr>
            <p:cNvPr id="8" name="Rectangle 7"/>
            <p:cNvSpPr/>
            <p:nvPr/>
          </p:nvSpPr>
          <p:spPr>
            <a:xfrm>
              <a:off x="3218592" y="1264098"/>
              <a:ext cx="3455963" cy="584776"/>
            </a:xfrm>
            <a:prstGeom prst="rect">
              <a:avLst/>
            </a:prstGeom>
          </p:spPr>
          <p:txBody>
            <a:bodyPr wrap="square">
              <a:spAutoFit/>
            </a:bodyPr>
            <a:lstStyle/>
            <a:p>
              <a:r>
                <a:rPr lang="en-US" sz="1600" dirty="0" smtClean="0"/>
                <a:t>More aversion: negatively correlated with accessibility </a:t>
              </a:r>
              <a:endParaRPr lang="en-US" sz="1600" dirty="0"/>
            </a:p>
          </p:txBody>
        </p:sp>
        <p:sp>
          <p:nvSpPr>
            <p:cNvPr id="9" name="Down Arrow 8"/>
            <p:cNvSpPr/>
            <p:nvPr/>
          </p:nvSpPr>
          <p:spPr>
            <a:xfrm>
              <a:off x="3937000" y="1848874"/>
              <a:ext cx="395111" cy="254317"/>
            </a:xfrm>
            <a:prstGeom prst="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2" name="Group 11"/>
          <p:cNvGrpSpPr/>
          <p:nvPr/>
        </p:nvGrpSpPr>
        <p:grpSpPr>
          <a:xfrm>
            <a:off x="5634719" y="2103191"/>
            <a:ext cx="3455963" cy="909490"/>
            <a:chOff x="5634719" y="2103191"/>
            <a:chExt cx="3455963" cy="909490"/>
          </a:xfrm>
        </p:grpSpPr>
        <p:sp>
          <p:nvSpPr>
            <p:cNvPr id="7" name="Rectangle 6"/>
            <p:cNvSpPr/>
            <p:nvPr/>
          </p:nvSpPr>
          <p:spPr>
            <a:xfrm>
              <a:off x="5634719" y="2103191"/>
              <a:ext cx="3455963" cy="584776"/>
            </a:xfrm>
            <a:prstGeom prst="rect">
              <a:avLst/>
            </a:prstGeom>
          </p:spPr>
          <p:txBody>
            <a:bodyPr wrap="square">
              <a:spAutoFit/>
            </a:bodyPr>
            <a:lstStyle/>
            <a:p>
              <a:r>
                <a:rPr lang="en-US" sz="1600" dirty="0" smtClean="0"/>
                <a:t>More co-binding: positively correlated with accessibility </a:t>
              </a:r>
              <a:endParaRPr lang="en-US" sz="1600" dirty="0"/>
            </a:p>
          </p:txBody>
        </p:sp>
        <p:sp>
          <p:nvSpPr>
            <p:cNvPr id="10" name="Down Arrow 9"/>
            <p:cNvSpPr/>
            <p:nvPr/>
          </p:nvSpPr>
          <p:spPr>
            <a:xfrm rot="3911695">
              <a:off x="6434666" y="2687967"/>
              <a:ext cx="395111" cy="254317"/>
            </a:xfrm>
            <a:prstGeom prst="downArrow">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604122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Site arrangement biases</a:t>
            </a:r>
            <a:endParaRPr lang="en-US" dirty="0"/>
          </a:p>
        </p:txBody>
      </p:sp>
      <p:sp>
        <p:nvSpPr>
          <p:cNvPr id="4" name="Slide Number Placeholder 3"/>
          <p:cNvSpPr>
            <a:spLocks noGrp="1"/>
          </p:cNvSpPr>
          <p:nvPr>
            <p:ph type="sldNum" sz="quarter" idx="10"/>
          </p:nvPr>
        </p:nvSpPr>
        <p:spPr/>
        <p:txBody>
          <a:bodyPr/>
          <a:lstStyle/>
          <a:p>
            <a:fld id="{2C6B1FF6-39B9-40F5-8B67-33C6354A3D4F}" type="slidenum">
              <a:rPr lang="en-US" smtClean="0"/>
              <a:pPr/>
              <a:t>13</a:t>
            </a:fld>
            <a:endParaRPr lang="en-US" dirty="0"/>
          </a:p>
        </p:txBody>
      </p:sp>
      <p:grpSp>
        <p:nvGrpSpPr>
          <p:cNvPr id="252" name="Group 251"/>
          <p:cNvGrpSpPr/>
          <p:nvPr/>
        </p:nvGrpSpPr>
        <p:grpSpPr>
          <a:xfrm>
            <a:off x="1084743" y="1094031"/>
            <a:ext cx="3481090" cy="2048429"/>
            <a:chOff x="868551" y="1512841"/>
            <a:chExt cx="3481090" cy="2048429"/>
          </a:xfrm>
        </p:grpSpPr>
        <p:sp>
          <p:nvSpPr>
            <p:cNvPr id="175" name="Rectangle 174"/>
            <p:cNvSpPr/>
            <p:nvPr/>
          </p:nvSpPr>
          <p:spPr>
            <a:xfrm>
              <a:off x="868551" y="1512841"/>
              <a:ext cx="3479098" cy="349269"/>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algn="ctr"/>
              <a:r>
                <a:rPr lang="en-US" b="1" kern="0" dirty="0">
                  <a:solidFill>
                    <a:sysClr val="windowText" lastClr="000000"/>
                  </a:solidFill>
                  <a:latin typeface="Calibri"/>
                </a:rPr>
                <a:t>Orientation bias</a:t>
              </a:r>
            </a:p>
          </p:txBody>
        </p:sp>
        <p:cxnSp>
          <p:nvCxnSpPr>
            <p:cNvPr id="176" name="Straight Connector 175"/>
            <p:cNvCxnSpPr/>
            <p:nvPr/>
          </p:nvCxnSpPr>
          <p:spPr>
            <a:xfrm>
              <a:off x="1018381" y="2281960"/>
              <a:ext cx="3211735" cy="1160"/>
            </a:xfrm>
            <a:prstGeom prst="line">
              <a:avLst/>
            </a:prstGeom>
            <a:noFill/>
            <a:ln w="25400" cap="flat" cmpd="sng" algn="ctr">
              <a:solidFill>
                <a:sysClr val="window" lastClr="FFFFFF">
                  <a:lumMod val="85000"/>
                </a:sysClr>
              </a:solidFill>
              <a:prstDash val="solid"/>
            </a:ln>
            <a:effectLst>
              <a:outerShdw blurRad="40000" dist="20000" dir="5400000" rotWithShape="0">
                <a:srgbClr val="000000">
                  <a:alpha val="38000"/>
                </a:srgbClr>
              </a:outerShdw>
            </a:effectLst>
          </p:spPr>
        </p:cxnSp>
        <p:cxnSp>
          <p:nvCxnSpPr>
            <p:cNvPr id="177" name="Straight Connector 176"/>
            <p:cNvCxnSpPr/>
            <p:nvPr/>
          </p:nvCxnSpPr>
          <p:spPr>
            <a:xfrm>
              <a:off x="1018381" y="2513429"/>
              <a:ext cx="3211735" cy="1160"/>
            </a:xfrm>
            <a:prstGeom prst="line">
              <a:avLst/>
            </a:prstGeom>
            <a:noFill/>
            <a:ln w="25400" cap="flat" cmpd="sng" algn="ctr">
              <a:solidFill>
                <a:sysClr val="window" lastClr="FFFFFF">
                  <a:lumMod val="85000"/>
                </a:sysClr>
              </a:solidFill>
              <a:prstDash val="solid"/>
            </a:ln>
            <a:effectLst>
              <a:outerShdw blurRad="40000" dist="20000" dir="5400000" rotWithShape="0">
                <a:srgbClr val="000000">
                  <a:alpha val="38000"/>
                </a:srgbClr>
              </a:outerShdw>
            </a:effectLst>
          </p:spPr>
        </p:cxnSp>
        <p:cxnSp>
          <p:nvCxnSpPr>
            <p:cNvPr id="178" name="Straight Connector 177"/>
            <p:cNvCxnSpPr/>
            <p:nvPr/>
          </p:nvCxnSpPr>
          <p:spPr>
            <a:xfrm>
              <a:off x="1018381" y="2744898"/>
              <a:ext cx="3211735" cy="1160"/>
            </a:xfrm>
            <a:prstGeom prst="line">
              <a:avLst/>
            </a:prstGeom>
            <a:noFill/>
            <a:ln w="25400" cap="flat" cmpd="sng" algn="ctr">
              <a:solidFill>
                <a:sysClr val="window" lastClr="FFFFFF">
                  <a:lumMod val="85000"/>
                </a:sysClr>
              </a:solidFill>
              <a:prstDash val="solid"/>
            </a:ln>
            <a:effectLst>
              <a:outerShdw blurRad="40000" dist="20000" dir="5400000" rotWithShape="0">
                <a:srgbClr val="000000">
                  <a:alpha val="38000"/>
                </a:srgbClr>
              </a:outerShdw>
            </a:effectLst>
          </p:spPr>
        </p:cxnSp>
        <p:cxnSp>
          <p:nvCxnSpPr>
            <p:cNvPr id="179" name="Straight Connector 178"/>
            <p:cNvCxnSpPr/>
            <p:nvPr/>
          </p:nvCxnSpPr>
          <p:spPr>
            <a:xfrm>
              <a:off x="1018381" y="2976368"/>
              <a:ext cx="3211735" cy="1160"/>
            </a:xfrm>
            <a:prstGeom prst="line">
              <a:avLst/>
            </a:prstGeom>
            <a:noFill/>
            <a:ln w="25400" cap="flat" cmpd="sng" algn="ctr">
              <a:solidFill>
                <a:sysClr val="window" lastClr="FFFFFF">
                  <a:lumMod val="85000"/>
                </a:sysClr>
              </a:solidFill>
              <a:prstDash val="solid"/>
            </a:ln>
            <a:effectLst>
              <a:outerShdw blurRad="40000" dist="20000" dir="5400000" rotWithShape="0">
                <a:srgbClr val="000000">
                  <a:alpha val="38000"/>
                </a:srgbClr>
              </a:outerShdw>
            </a:effectLst>
          </p:spPr>
        </p:cxnSp>
        <p:cxnSp>
          <p:nvCxnSpPr>
            <p:cNvPr id="180" name="Straight Connector 179"/>
            <p:cNvCxnSpPr/>
            <p:nvPr/>
          </p:nvCxnSpPr>
          <p:spPr>
            <a:xfrm>
              <a:off x="1018381" y="3207838"/>
              <a:ext cx="3211735" cy="1160"/>
            </a:xfrm>
            <a:prstGeom prst="line">
              <a:avLst/>
            </a:prstGeom>
            <a:noFill/>
            <a:ln w="25400" cap="flat" cmpd="sng" algn="ctr">
              <a:solidFill>
                <a:sysClr val="window" lastClr="FFFFFF">
                  <a:lumMod val="85000"/>
                </a:sysClr>
              </a:solidFill>
              <a:prstDash val="solid"/>
            </a:ln>
            <a:effectLst>
              <a:outerShdw blurRad="40000" dist="20000" dir="5400000" rotWithShape="0">
                <a:srgbClr val="000000">
                  <a:alpha val="38000"/>
                </a:srgbClr>
              </a:outerShdw>
            </a:effectLst>
          </p:spPr>
        </p:cxnSp>
        <p:cxnSp>
          <p:nvCxnSpPr>
            <p:cNvPr id="181" name="Straight Arrow Connector 180"/>
            <p:cNvCxnSpPr/>
            <p:nvPr/>
          </p:nvCxnSpPr>
          <p:spPr>
            <a:xfrm>
              <a:off x="3638297" y="2251103"/>
              <a:ext cx="200297" cy="0"/>
            </a:xfrm>
            <a:prstGeom prst="straightConnector1">
              <a:avLst/>
            </a:prstGeom>
            <a:no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182" name="Straight Arrow Connector 181"/>
            <p:cNvCxnSpPr/>
            <p:nvPr/>
          </p:nvCxnSpPr>
          <p:spPr>
            <a:xfrm flipH="1">
              <a:off x="2697517" y="2251103"/>
              <a:ext cx="200297" cy="0"/>
            </a:xfrm>
            <a:prstGeom prst="straightConnector1">
              <a:avLst/>
            </a:prstGeom>
            <a:no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183" name="Straight Arrow Connector 182"/>
            <p:cNvCxnSpPr/>
            <p:nvPr/>
          </p:nvCxnSpPr>
          <p:spPr>
            <a:xfrm>
              <a:off x="1354377" y="2251103"/>
              <a:ext cx="200297" cy="0"/>
            </a:xfrm>
            <a:prstGeom prst="straightConnector1">
              <a:avLst/>
            </a:prstGeom>
            <a:no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184" name="Straight Arrow Connector 183"/>
            <p:cNvCxnSpPr/>
            <p:nvPr/>
          </p:nvCxnSpPr>
          <p:spPr>
            <a:xfrm flipH="1">
              <a:off x="3806740" y="2939290"/>
              <a:ext cx="200297" cy="0"/>
            </a:xfrm>
            <a:prstGeom prst="straightConnector1">
              <a:avLst/>
            </a:prstGeom>
            <a:no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185" name="Straight Arrow Connector 184"/>
            <p:cNvCxnSpPr/>
            <p:nvPr/>
          </p:nvCxnSpPr>
          <p:spPr>
            <a:xfrm>
              <a:off x="1911768" y="2722386"/>
              <a:ext cx="200297" cy="0"/>
            </a:xfrm>
            <a:prstGeom prst="straightConnector1">
              <a:avLst/>
            </a:prstGeom>
            <a:no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186" name="Straight Arrow Connector 185"/>
            <p:cNvCxnSpPr/>
            <p:nvPr/>
          </p:nvCxnSpPr>
          <p:spPr>
            <a:xfrm>
              <a:off x="1795630" y="2467534"/>
              <a:ext cx="200297" cy="0"/>
            </a:xfrm>
            <a:prstGeom prst="straightConnector1">
              <a:avLst/>
            </a:prstGeom>
            <a:no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187" name="Straight Arrow Connector 186"/>
            <p:cNvCxnSpPr/>
            <p:nvPr/>
          </p:nvCxnSpPr>
          <p:spPr>
            <a:xfrm>
              <a:off x="1254229" y="2939290"/>
              <a:ext cx="200297" cy="0"/>
            </a:xfrm>
            <a:prstGeom prst="straightConnector1">
              <a:avLst/>
            </a:prstGeom>
            <a:no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188" name="Straight Arrow Connector 187"/>
            <p:cNvCxnSpPr/>
            <p:nvPr/>
          </p:nvCxnSpPr>
          <p:spPr>
            <a:xfrm>
              <a:off x="1538298" y="3158681"/>
              <a:ext cx="200297" cy="0"/>
            </a:xfrm>
            <a:prstGeom prst="straightConnector1">
              <a:avLst/>
            </a:prstGeom>
            <a:no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189" name="Straight Arrow Connector 188"/>
            <p:cNvCxnSpPr/>
            <p:nvPr/>
          </p:nvCxnSpPr>
          <p:spPr>
            <a:xfrm flipH="1">
              <a:off x="1244619" y="2704943"/>
              <a:ext cx="200297" cy="0"/>
            </a:xfrm>
            <a:prstGeom prst="straightConnector1">
              <a:avLst/>
            </a:prstGeom>
            <a:no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190" name="Straight Arrow Connector 189"/>
            <p:cNvCxnSpPr/>
            <p:nvPr/>
          </p:nvCxnSpPr>
          <p:spPr>
            <a:xfrm>
              <a:off x="2871388" y="3179634"/>
              <a:ext cx="200297" cy="0"/>
            </a:xfrm>
            <a:prstGeom prst="straightConnector1">
              <a:avLst/>
            </a:prstGeom>
            <a:noFill/>
            <a:ln w="28575" cap="flat" cmpd="sng" algn="ctr">
              <a:solidFill>
                <a:srgbClr val="3366FF"/>
              </a:solidFill>
              <a:prstDash val="solid"/>
              <a:headEnd type="arrow"/>
              <a:tailEnd type="none"/>
            </a:ln>
            <a:effectLst>
              <a:outerShdw blurRad="40000" dist="20000" dir="5400000" rotWithShape="0">
                <a:srgbClr val="000000">
                  <a:alpha val="38000"/>
                </a:srgbClr>
              </a:outerShdw>
            </a:effectLst>
          </p:spPr>
        </p:cxnSp>
        <p:cxnSp>
          <p:nvCxnSpPr>
            <p:cNvPr id="191" name="Straight Arrow Connector 190"/>
            <p:cNvCxnSpPr/>
            <p:nvPr/>
          </p:nvCxnSpPr>
          <p:spPr>
            <a:xfrm>
              <a:off x="3299283" y="2479272"/>
              <a:ext cx="200297" cy="0"/>
            </a:xfrm>
            <a:prstGeom prst="straightConnector1">
              <a:avLst/>
            </a:prstGeom>
            <a:no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192" name="Straight Arrow Connector 191"/>
            <p:cNvCxnSpPr/>
            <p:nvPr/>
          </p:nvCxnSpPr>
          <p:spPr>
            <a:xfrm flipH="1">
              <a:off x="2539880" y="2707418"/>
              <a:ext cx="200297" cy="0"/>
            </a:xfrm>
            <a:prstGeom prst="straightConnector1">
              <a:avLst/>
            </a:prstGeom>
            <a:no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193" name="Straight Arrow Connector 192"/>
            <p:cNvCxnSpPr/>
            <p:nvPr/>
          </p:nvCxnSpPr>
          <p:spPr>
            <a:xfrm flipH="1">
              <a:off x="2802719" y="2467534"/>
              <a:ext cx="200297" cy="0"/>
            </a:xfrm>
            <a:prstGeom prst="straightConnector1">
              <a:avLst/>
            </a:prstGeom>
            <a:no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194" name="Straight Arrow Connector 193"/>
            <p:cNvCxnSpPr/>
            <p:nvPr/>
          </p:nvCxnSpPr>
          <p:spPr>
            <a:xfrm flipH="1">
              <a:off x="2011917" y="3158681"/>
              <a:ext cx="200297" cy="0"/>
            </a:xfrm>
            <a:prstGeom prst="straightConnector1">
              <a:avLst/>
            </a:prstGeom>
            <a:no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195" name="Straight Arrow Connector 194"/>
            <p:cNvCxnSpPr/>
            <p:nvPr/>
          </p:nvCxnSpPr>
          <p:spPr>
            <a:xfrm flipH="1">
              <a:off x="1505716" y="2939290"/>
              <a:ext cx="200297" cy="0"/>
            </a:xfrm>
            <a:prstGeom prst="straightConnector1">
              <a:avLst/>
            </a:prstGeom>
            <a:noFill/>
            <a:ln w="28575" cap="flat" cmpd="sng" algn="ctr">
              <a:solidFill>
                <a:srgbClr val="3366FF"/>
              </a:solidFill>
              <a:prstDash val="solid"/>
              <a:tailEnd type="arrow"/>
            </a:ln>
            <a:effectLst>
              <a:outerShdw blurRad="40000" dist="20000" dir="5400000" rotWithShape="0">
                <a:srgbClr val="000000">
                  <a:alpha val="38000"/>
                </a:srgbClr>
              </a:outerShdw>
            </a:effectLst>
          </p:spPr>
        </p:cxnSp>
        <p:sp>
          <p:nvSpPr>
            <p:cNvPr id="196" name="Rectangle 195"/>
            <p:cNvSpPr/>
            <p:nvPr/>
          </p:nvSpPr>
          <p:spPr>
            <a:xfrm>
              <a:off x="868551" y="1866754"/>
              <a:ext cx="3481090" cy="1694516"/>
            </a:xfrm>
            <a:prstGeom prst="rect">
              <a:avLst/>
            </a:prstGeom>
            <a:solidFill>
              <a:srgbClr val="4F81BD">
                <a:tint val="95000"/>
                <a:alpha val="0"/>
              </a:srgbClr>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dirty="0">
                <a:ln>
                  <a:noFill/>
                </a:ln>
                <a:solidFill>
                  <a:sysClr val="window" lastClr="FFFFFF"/>
                </a:solidFill>
                <a:effectLst/>
                <a:uLnTx/>
                <a:uFillTx/>
                <a:latin typeface="Calibri"/>
                <a:ea typeface="+mn-ea"/>
                <a:cs typeface="+mn-cs"/>
              </a:endParaRPr>
            </a:p>
          </p:txBody>
        </p:sp>
      </p:grpSp>
      <p:grpSp>
        <p:nvGrpSpPr>
          <p:cNvPr id="239" name="Group 238"/>
          <p:cNvGrpSpPr/>
          <p:nvPr/>
        </p:nvGrpSpPr>
        <p:grpSpPr>
          <a:xfrm>
            <a:off x="1421324" y="1742667"/>
            <a:ext cx="1866553" cy="1100130"/>
            <a:chOff x="1310972" y="2044249"/>
            <a:chExt cx="1866553" cy="1100130"/>
          </a:xfrm>
        </p:grpSpPr>
        <p:sp>
          <p:nvSpPr>
            <p:cNvPr id="197" name="Rounded Rectangle 196"/>
            <p:cNvSpPr/>
            <p:nvPr/>
          </p:nvSpPr>
          <p:spPr>
            <a:xfrm>
              <a:off x="1374522" y="2044249"/>
              <a:ext cx="1734334" cy="181350"/>
            </a:xfrm>
            <a:prstGeom prst="roundRect">
              <a:avLst/>
            </a:prstGeom>
            <a:no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8" name="Rounded Rectangle 197"/>
            <p:cNvSpPr/>
            <p:nvPr/>
          </p:nvSpPr>
          <p:spPr>
            <a:xfrm>
              <a:off x="1863584" y="2266942"/>
              <a:ext cx="1313941" cy="181350"/>
            </a:xfrm>
            <a:prstGeom prst="roundRect">
              <a:avLst/>
            </a:prstGeom>
            <a:no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9" name="Rounded Rectangle 198"/>
            <p:cNvSpPr/>
            <p:nvPr/>
          </p:nvSpPr>
          <p:spPr>
            <a:xfrm>
              <a:off x="1959257" y="2508683"/>
              <a:ext cx="939882" cy="181350"/>
            </a:xfrm>
            <a:prstGeom prst="roundRect">
              <a:avLst/>
            </a:prstGeom>
            <a:no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0" name="Rounded Rectangle 199"/>
            <p:cNvSpPr/>
            <p:nvPr/>
          </p:nvSpPr>
          <p:spPr>
            <a:xfrm>
              <a:off x="1310972" y="2732309"/>
              <a:ext cx="552612" cy="181350"/>
            </a:xfrm>
            <a:prstGeom prst="roundRect">
              <a:avLst/>
            </a:prstGeom>
            <a:no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1" name="Rounded Rectangle 200"/>
            <p:cNvSpPr/>
            <p:nvPr/>
          </p:nvSpPr>
          <p:spPr>
            <a:xfrm>
              <a:off x="1575726" y="2963029"/>
              <a:ext cx="809079" cy="181350"/>
            </a:xfrm>
            <a:prstGeom prst="roundRect">
              <a:avLst/>
            </a:prstGeom>
            <a:no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253" name="Group 252"/>
          <p:cNvGrpSpPr/>
          <p:nvPr/>
        </p:nvGrpSpPr>
        <p:grpSpPr>
          <a:xfrm>
            <a:off x="5210149" y="1094031"/>
            <a:ext cx="3483415" cy="2048429"/>
            <a:chOff x="4993957" y="1512841"/>
            <a:chExt cx="3483415" cy="2048429"/>
          </a:xfrm>
        </p:grpSpPr>
        <p:sp>
          <p:nvSpPr>
            <p:cNvPr id="202" name="Rectangle 201"/>
            <p:cNvSpPr/>
            <p:nvPr/>
          </p:nvSpPr>
          <p:spPr>
            <a:xfrm>
              <a:off x="4998274" y="1512841"/>
              <a:ext cx="3479098" cy="349269"/>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smtClean="0">
                  <a:ln>
                    <a:noFill/>
                  </a:ln>
                  <a:solidFill>
                    <a:sysClr val="windowText" lastClr="000000"/>
                  </a:solidFill>
                  <a:effectLst/>
                  <a:uLnTx/>
                  <a:uFillTx/>
                  <a:latin typeface="Calibri"/>
                  <a:ea typeface="+mn-ea"/>
                  <a:cs typeface="+mn-cs"/>
                </a:rPr>
                <a:t>Distance bias</a:t>
              </a:r>
              <a:endParaRPr kumimoji="0" lang="en-US" b="1"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203" name="Straight Connector 202"/>
            <p:cNvCxnSpPr/>
            <p:nvPr/>
          </p:nvCxnSpPr>
          <p:spPr>
            <a:xfrm>
              <a:off x="5147834" y="2270120"/>
              <a:ext cx="3211735" cy="1160"/>
            </a:xfrm>
            <a:prstGeom prst="line">
              <a:avLst/>
            </a:prstGeom>
            <a:noFill/>
            <a:ln w="25400" cap="flat" cmpd="sng" algn="ctr">
              <a:solidFill>
                <a:sysClr val="window" lastClr="FFFFFF">
                  <a:lumMod val="85000"/>
                </a:sysClr>
              </a:solidFill>
              <a:prstDash val="solid"/>
            </a:ln>
            <a:effectLst>
              <a:outerShdw blurRad="40000" dist="20000" dir="5400000" rotWithShape="0">
                <a:srgbClr val="000000">
                  <a:alpha val="38000"/>
                </a:srgbClr>
              </a:outerShdw>
            </a:effectLst>
          </p:spPr>
        </p:cxnSp>
        <p:cxnSp>
          <p:nvCxnSpPr>
            <p:cNvPr id="204" name="Straight Connector 203"/>
            <p:cNvCxnSpPr/>
            <p:nvPr/>
          </p:nvCxnSpPr>
          <p:spPr>
            <a:xfrm>
              <a:off x="5147834" y="2501590"/>
              <a:ext cx="3211735" cy="1160"/>
            </a:xfrm>
            <a:prstGeom prst="line">
              <a:avLst/>
            </a:prstGeom>
            <a:noFill/>
            <a:ln w="25400" cap="flat" cmpd="sng" algn="ctr">
              <a:solidFill>
                <a:sysClr val="window" lastClr="FFFFFF">
                  <a:lumMod val="85000"/>
                </a:sysClr>
              </a:solidFill>
              <a:prstDash val="solid"/>
            </a:ln>
            <a:effectLst>
              <a:outerShdw blurRad="40000" dist="20000" dir="5400000" rotWithShape="0">
                <a:srgbClr val="000000">
                  <a:alpha val="38000"/>
                </a:srgbClr>
              </a:outerShdw>
            </a:effectLst>
          </p:spPr>
        </p:cxnSp>
        <p:cxnSp>
          <p:nvCxnSpPr>
            <p:cNvPr id="205" name="Straight Connector 204"/>
            <p:cNvCxnSpPr/>
            <p:nvPr/>
          </p:nvCxnSpPr>
          <p:spPr>
            <a:xfrm>
              <a:off x="5147834" y="2733059"/>
              <a:ext cx="3211735" cy="1160"/>
            </a:xfrm>
            <a:prstGeom prst="line">
              <a:avLst/>
            </a:prstGeom>
            <a:noFill/>
            <a:ln w="25400" cap="flat" cmpd="sng" algn="ctr">
              <a:solidFill>
                <a:sysClr val="window" lastClr="FFFFFF">
                  <a:lumMod val="85000"/>
                </a:sysClr>
              </a:solidFill>
              <a:prstDash val="solid"/>
            </a:ln>
            <a:effectLst>
              <a:outerShdw blurRad="40000" dist="20000" dir="5400000" rotWithShape="0">
                <a:srgbClr val="000000">
                  <a:alpha val="38000"/>
                </a:srgbClr>
              </a:outerShdw>
            </a:effectLst>
          </p:spPr>
        </p:cxnSp>
        <p:cxnSp>
          <p:nvCxnSpPr>
            <p:cNvPr id="206" name="Straight Connector 205"/>
            <p:cNvCxnSpPr/>
            <p:nvPr/>
          </p:nvCxnSpPr>
          <p:spPr>
            <a:xfrm>
              <a:off x="5147834" y="2964529"/>
              <a:ext cx="3211735" cy="1160"/>
            </a:xfrm>
            <a:prstGeom prst="line">
              <a:avLst/>
            </a:prstGeom>
            <a:noFill/>
            <a:ln w="25400" cap="flat" cmpd="sng" algn="ctr">
              <a:solidFill>
                <a:sysClr val="window" lastClr="FFFFFF">
                  <a:lumMod val="85000"/>
                </a:sysClr>
              </a:solidFill>
              <a:prstDash val="solid"/>
            </a:ln>
            <a:effectLst>
              <a:outerShdw blurRad="40000" dist="20000" dir="5400000" rotWithShape="0">
                <a:srgbClr val="000000">
                  <a:alpha val="38000"/>
                </a:srgbClr>
              </a:outerShdw>
            </a:effectLst>
          </p:spPr>
        </p:cxnSp>
        <p:cxnSp>
          <p:nvCxnSpPr>
            <p:cNvPr id="207" name="Straight Connector 206"/>
            <p:cNvCxnSpPr/>
            <p:nvPr/>
          </p:nvCxnSpPr>
          <p:spPr>
            <a:xfrm>
              <a:off x="5147834" y="3195999"/>
              <a:ext cx="3211735" cy="1160"/>
            </a:xfrm>
            <a:prstGeom prst="line">
              <a:avLst/>
            </a:prstGeom>
            <a:noFill/>
            <a:ln w="25400" cap="flat" cmpd="sng" algn="ctr">
              <a:solidFill>
                <a:sysClr val="window" lastClr="FFFFFF">
                  <a:lumMod val="85000"/>
                </a:sysClr>
              </a:solidFill>
              <a:prstDash val="solid"/>
            </a:ln>
            <a:effectLst>
              <a:outerShdw blurRad="40000" dist="20000" dir="5400000" rotWithShape="0">
                <a:srgbClr val="000000">
                  <a:alpha val="38000"/>
                </a:srgbClr>
              </a:outerShdw>
            </a:effectLst>
          </p:spPr>
        </p:cxnSp>
        <p:cxnSp>
          <p:nvCxnSpPr>
            <p:cNvPr id="208" name="Straight Arrow Connector 207"/>
            <p:cNvCxnSpPr/>
            <p:nvPr/>
          </p:nvCxnSpPr>
          <p:spPr>
            <a:xfrm>
              <a:off x="7767750" y="2239264"/>
              <a:ext cx="200297" cy="0"/>
            </a:xfrm>
            <a:prstGeom prst="straightConnector1">
              <a:avLst/>
            </a:prstGeom>
            <a:no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209" name="Straight Arrow Connector 208"/>
            <p:cNvCxnSpPr/>
            <p:nvPr/>
          </p:nvCxnSpPr>
          <p:spPr>
            <a:xfrm flipH="1">
              <a:off x="6576185" y="2239264"/>
              <a:ext cx="200297" cy="0"/>
            </a:xfrm>
            <a:prstGeom prst="straightConnector1">
              <a:avLst/>
            </a:prstGeom>
            <a:no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210" name="Straight Arrow Connector 209"/>
            <p:cNvCxnSpPr/>
            <p:nvPr/>
          </p:nvCxnSpPr>
          <p:spPr>
            <a:xfrm>
              <a:off x="5483830" y="2239264"/>
              <a:ext cx="200297" cy="0"/>
            </a:xfrm>
            <a:prstGeom prst="straightConnector1">
              <a:avLst/>
            </a:prstGeom>
            <a:no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211" name="Straight Arrow Connector 210"/>
            <p:cNvCxnSpPr/>
            <p:nvPr/>
          </p:nvCxnSpPr>
          <p:spPr>
            <a:xfrm flipH="1">
              <a:off x="7936192" y="2927451"/>
              <a:ext cx="200297" cy="0"/>
            </a:xfrm>
            <a:prstGeom prst="straightConnector1">
              <a:avLst/>
            </a:prstGeom>
            <a:no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212" name="Straight Arrow Connector 211"/>
            <p:cNvCxnSpPr/>
            <p:nvPr/>
          </p:nvCxnSpPr>
          <p:spPr>
            <a:xfrm>
              <a:off x="8048039" y="2461452"/>
              <a:ext cx="200297" cy="0"/>
            </a:xfrm>
            <a:prstGeom prst="straightConnector1">
              <a:avLst/>
            </a:prstGeom>
            <a:no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213" name="Straight Arrow Connector 212"/>
            <p:cNvCxnSpPr/>
            <p:nvPr/>
          </p:nvCxnSpPr>
          <p:spPr>
            <a:xfrm>
              <a:off x="5908967" y="2708425"/>
              <a:ext cx="200297" cy="0"/>
            </a:xfrm>
            <a:prstGeom prst="straightConnector1">
              <a:avLst/>
            </a:prstGeom>
            <a:no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214" name="Straight Arrow Connector 213"/>
            <p:cNvCxnSpPr/>
            <p:nvPr/>
          </p:nvCxnSpPr>
          <p:spPr>
            <a:xfrm>
              <a:off x="6549095" y="2927451"/>
              <a:ext cx="200297" cy="0"/>
            </a:xfrm>
            <a:prstGeom prst="straightConnector1">
              <a:avLst/>
            </a:prstGeom>
            <a:no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215" name="Straight Arrow Connector 214"/>
            <p:cNvCxnSpPr/>
            <p:nvPr/>
          </p:nvCxnSpPr>
          <p:spPr>
            <a:xfrm>
              <a:off x="5667751" y="3155620"/>
              <a:ext cx="200297" cy="0"/>
            </a:xfrm>
            <a:prstGeom prst="straightConnector1">
              <a:avLst/>
            </a:prstGeom>
            <a:no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216" name="Straight Arrow Connector 215"/>
            <p:cNvCxnSpPr/>
            <p:nvPr/>
          </p:nvCxnSpPr>
          <p:spPr>
            <a:xfrm flipH="1">
              <a:off x="5326445" y="2449120"/>
              <a:ext cx="200297" cy="0"/>
            </a:xfrm>
            <a:prstGeom prst="straightConnector1">
              <a:avLst/>
            </a:prstGeom>
            <a:no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217" name="Straight Arrow Connector 216"/>
            <p:cNvCxnSpPr/>
            <p:nvPr/>
          </p:nvCxnSpPr>
          <p:spPr>
            <a:xfrm>
              <a:off x="7295882" y="3167795"/>
              <a:ext cx="200297" cy="0"/>
            </a:xfrm>
            <a:prstGeom prst="straightConnector1">
              <a:avLst/>
            </a:prstGeom>
            <a:no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218" name="Straight Arrow Connector 217"/>
            <p:cNvCxnSpPr/>
            <p:nvPr/>
          </p:nvCxnSpPr>
          <p:spPr>
            <a:xfrm>
              <a:off x="7428736" y="2704943"/>
              <a:ext cx="200297" cy="0"/>
            </a:xfrm>
            <a:prstGeom prst="straightConnector1">
              <a:avLst/>
            </a:prstGeom>
            <a:no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219" name="Straight Arrow Connector 218"/>
            <p:cNvCxnSpPr/>
            <p:nvPr/>
          </p:nvCxnSpPr>
          <p:spPr>
            <a:xfrm flipH="1">
              <a:off x="6347749" y="2467534"/>
              <a:ext cx="200297" cy="0"/>
            </a:xfrm>
            <a:prstGeom prst="straightConnector1">
              <a:avLst/>
            </a:prstGeom>
            <a:no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220" name="Straight Arrow Connector 219"/>
            <p:cNvCxnSpPr/>
            <p:nvPr/>
          </p:nvCxnSpPr>
          <p:spPr>
            <a:xfrm flipH="1">
              <a:off x="6928199" y="2707418"/>
              <a:ext cx="200297" cy="0"/>
            </a:xfrm>
            <a:prstGeom prst="straightConnector1">
              <a:avLst/>
            </a:prstGeom>
            <a:noFill/>
            <a:ln w="28575" cap="flat" cmpd="sng" algn="ctr">
              <a:solidFill>
                <a:srgbClr val="3366FF"/>
              </a:solidFill>
              <a:prstDash val="solid"/>
              <a:headEnd type="arrow"/>
              <a:tailEnd type="none"/>
            </a:ln>
            <a:effectLst>
              <a:outerShdw blurRad="40000" dist="20000" dir="5400000" rotWithShape="0">
                <a:srgbClr val="000000">
                  <a:alpha val="38000"/>
                </a:srgbClr>
              </a:outerShdw>
            </a:effectLst>
          </p:spPr>
        </p:cxnSp>
        <p:cxnSp>
          <p:nvCxnSpPr>
            <p:cNvPr id="221" name="Straight Arrow Connector 220"/>
            <p:cNvCxnSpPr/>
            <p:nvPr/>
          </p:nvCxnSpPr>
          <p:spPr>
            <a:xfrm flipH="1">
              <a:off x="6701949" y="3155620"/>
              <a:ext cx="200297" cy="0"/>
            </a:xfrm>
            <a:prstGeom prst="straightConnector1">
              <a:avLst/>
            </a:prstGeom>
            <a:no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222" name="Straight Arrow Connector 221"/>
            <p:cNvCxnSpPr/>
            <p:nvPr/>
          </p:nvCxnSpPr>
          <p:spPr>
            <a:xfrm flipH="1">
              <a:off x="5458144" y="2927451"/>
              <a:ext cx="200297" cy="0"/>
            </a:xfrm>
            <a:prstGeom prst="straightConnector1">
              <a:avLst/>
            </a:prstGeom>
            <a:noFill/>
            <a:ln w="28575" cap="flat" cmpd="sng" algn="ctr">
              <a:solidFill>
                <a:srgbClr val="3366FF"/>
              </a:solidFill>
              <a:prstDash val="solid"/>
              <a:tailEnd type="arrow"/>
            </a:ln>
            <a:effectLst>
              <a:outerShdw blurRad="40000" dist="20000" dir="5400000" rotWithShape="0">
                <a:srgbClr val="000000">
                  <a:alpha val="38000"/>
                </a:srgbClr>
              </a:outerShdw>
            </a:effectLst>
          </p:spPr>
        </p:cxnSp>
        <p:sp>
          <p:nvSpPr>
            <p:cNvPr id="223" name="Rectangle 222"/>
            <p:cNvSpPr/>
            <p:nvPr/>
          </p:nvSpPr>
          <p:spPr>
            <a:xfrm>
              <a:off x="4993957" y="1860486"/>
              <a:ext cx="3481090" cy="1700784"/>
            </a:xfrm>
            <a:prstGeom prst="rect">
              <a:avLst/>
            </a:prstGeom>
            <a:solidFill>
              <a:srgbClr val="4F81BD">
                <a:tint val="95000"/>
                <a:alpha val="0"/>
              </a:srgbClr>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241" name="Group 240"/>
          <p:cNvGrpSpPr/>
          <p:nvPr/>
        </p:nvGrpSpPr>
        <p:grpSpPr>
          <a:xfrm>
            <a:off x="5453197" y="1730828"/>
            <a:ext cx="1982782" cy="1100130"/>
            <a:chOff x="5625085" y="2051948"/>
            <a:chExt cx="1982782" cy="1100130"/>
          </a:xfrm>
        </p:grpSpPr>
        <p:sp>
          <p:nvSpPr>
            <p:cNvPr id="224" name="Rounded Rectangle 223"/>
            <p:cNvSpPr/>
            <p:nvPr/>
          </p:nvSpPr>
          <p:spPr>
            <a:xfrm>
              <a:off x="5786215" y="2051948"/>
              <a:ext cx="1429106" cy="181350"/>
            </a:xfrm>
            <a:prstGeom prst="roundRect">
              <a:avLst/>
            </a:prstGeom>
            <a:no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5" name="Rounded Rectangle 224"/>
            <p:cNvSpPr/>
            <p:nvPr/>
          </p:nvSpPr>
          <p:spPr>
            <a:xfrm>
              <a:off x="5625085" y="2281642"/>
              <a:ext cx="1425687" cy="181350"/>
            </a:xfrm>
            <a:prstGeom prst="roundRect">
              <a:avLst/>
            </a:prstGeom>
            <a:no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6" name="Rounded Rectangle 225"/>
            <p:cNvSpPr/>
            <p:nvPr/>
          </p:nvSpPr>
          <p:spPr>
            <a:xfrm>
              <a:off x="6182180" y="2511337"/>
              <a:ext cx="1425687" cy="181350"/>
            </a:xfrm>
            <a:prstGeom prst="roundRect">
              <a:avLst/>
            </a:prstGeom>
            <a:no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7" name="Rounded Rectangle 226"/>
            <p:cNvSpPr/>
            <p:nvPr/>
          </p:nvSpPr>
          <p:spPr>
            <a:xfrm>
              <a:off x="5781673" y="2741032"/>
              <a:ext cx="1423832" cy="181350"/>
            </a:xfrm>
            <a:prstGeom prst="roundRect">
              <a:avLst/>
            </a:prstGeom>
            <a:no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8" name="Rounded Rectangle 227"/>
            <p:cNvSpPr/>
            <p:nvPr/>
          </p:nvSpPr>
          <p:spPr>
            <a:xfrm>
              <a:off x="5987418" y="2970728"/>
              <a:ext cx="1429987" cy="181350"/>
            </a:xfrm>
            <a:prstGeom prst="roundRect">
              <a:avLst/>
            </a:prstGeom>
            <a:no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254" name="Group 253"/>
          <p:cNvGrpSpPr/>
          <p:nvPr/>
        </p:nvGrpSpPr>
        <p:grpSpPr>
          <a:xfrm>
            <a:off x="3079795" y="3347726"/>
            <a:ext cx="3484146" cy="2042467"/>
            <a:chOff x="858056" y="4326035"/>
            <a:chExt cx="3484146" cy="2042467"/>
          </a:xfrm>
        </p:grpSpPr>
        <p:cxnSp>
          <p:nvCxnSpPr>
            <p:cNvPr id="153" name="Straight Connector 152"/>
            <p:cNvCxnSpPr/>
            <p:nvPr/>
          </p:nvCxnSpPr>
          <p:spPr>
            <a:xfrm>
              <a:off x="1014620" y="5090606"/>
              <a:ext cx="3211735" cy="1160"/>
            </a:xfrm>
            <a:prstGeom prst="line">
              <a:avLst/>
            </a:prstGeom>
            <a:noFill/>
            <a:ln w="25400" cap="flat" cmpd="sng" algn="ctr">
              <a:solidFill>
                <a:sysClr val="window" lastClr="FFFFFF">
                  <a:lumMod val="85000"/>
                </a:sysClr>
              </a:solidFill>
              <a:prstDash val="solid"/>
            </a:ln>
            <a:effectLst>
              <a:outerShdw blurRad="40000" dist="20000" dir="5400000" rotWithShape="0">
                <a:srgbClr val="000000">
                  <a:alpha val="38000"/>
                </a:srgbClr>
              </a:outerShdw>
            </a:effectLst>
          </p:spPr>
        </p:cxnSp>
        <p:cxnSp>
          <p:nvCxnSpPr>
            <p:cNvPr id="154" name="Straight Connector 153"/>
            <p:cNvCxnSpPr/>
            <p:nvPr/>
          </p:nvCxnSpPr>
          <p:spPr>
            <a:xfrm>
              <a:off x="1014620" y="5322075"/>
              <a:ext cx="3211735" cy="1160"/>
            </a:xfrm>
            <a:prstGeom prst="line">
              <a:avLst/>
            </a:prstGeom>
            <a:noFill/>
            <a:ln w="25400" cap="flat" cmpd="sng" algn="ctr">
              <a:solidFill>
                <a:sysClr val="window" lastClr="FFFFFF">
                  <a:lumMod val="85000"/>
                </a:sysClr>
              </a:solidFill>
              <a:prstDash val="solid"/>
            </a:ln>
            <a:effectLst>
              <a:outerShdw blurRad="40000" dist="20000" dir="5400000" rotWithShape="0">
                <a:srgbClr val="000000">
                  <a:alpha val="38000"/>
                </a:srgbClr>
              </a:outerShdw>
            </a:effectLst>
          </p:spPr>
        </p:cxnSp>
        <p:cxnSp>
          <p:nvCxnSpPr>
            <p:cNvPr id="155" name="Straight Connector 154"/>
            <p:cNvCxnSpPr/>
            <p:nvPr/>
          </p:nvCxnSpPr>
          <p:spPr>
            <a:xfrm>
              <a:off x="1014620" y="5553544"/>
              <a:ext cx="3211735" cy="1160"/>
            </a:xfrm>
            <a:prstGeom prst="line">
              <a:avLst/>
            </a:prstGeom>
            <a:noFill/>
            <a:ln w="25400" cap="flat" cmpd="sng" algn="ctr">
              <a:solidFill>
                <a:sysClr val="window" lastClr="FFFFFF">
                  <a:lumMod val="85000"/>
                </a:sysClr>
              </a:solidFill>
              <a:prstDash val="solid"/>
            </a:ln>
            <a:effectLst>
              <a:outerShdw blurRad="40000" dist="20000" dir="5400000" rotWithShape="0">
                <a:srgbClr val="000000">
                  <a:alpha val="38000"/>
                </a:srgbClr>
              </a:outerShdw>
            </a:effectLst>
          </p:spPr>
        </p:cxnSp>
        <p:cxnSp>
          <p:nvCxnSpPr>
            <p:cNvPr id="156" name="Straight Connector 155"/>
            <p:cNvCxnSpPr/>
            <p:nvPr/>
          </p:nvCxnSpPr>
          <p:spPr>
            <a:xfrm>
              <a:off x="1014620" y="5785014"/>
              <a:ext cx="3211735" cy="1160"/>
            </a:xfrm>
            <a:prstGeom prst="line">
              <a:avLst/>
            </a:prstGeom>
            <a:noFill/>
            <a:ln w="25400" cap="flat" cmpd="sng" algn="ctr">
              <a:solidFill>
                <a:sysClr val="window" lastClr="FFFFFF">
                  <a:lumMod val="85000"/>
                </a:sysClr>
              </a:solidFill>
              <a:prstDash val="solid"/>
            </a:ln>
            <a:effectLst>
              <a:outerShdw blurRad="40000" dist="20000" dir="5400000" rotWithShape="0">
                <a:srgbClr val="000000">
                  <a:alpha val="38000"/>
                </a:srgbClr>
              </a:outerShdw>
            </a:effectLst>
          </p:spPr>
        </p:cxnSp>
        <p:cxnSp>
          <p:nvCxnSpPr>
            <p:cNvPr id="157" name="Straight Connector 156"/>
            <p:cNvCxnSpPr/>
            <p:nvPr/>
          </p:nvCxnSpPr>
          <p:spPr>
            <a:xfrm>
              <a:off x="1014620" y="6016484"/>
              <a:ext cx="3211735" cy="1160"/>
            </a:xfrm>
            <a:prstGeom prst="line">
              <a:avLst/>
            </a:prstGeom>
            <a:noFill/>
            <a:ln w="25400" cap="flat" cmpd="sng" algn="ctr">
              <a:solidFill>
                <a:sysClr val="window" lastClr="FFFFFF">
                  <a:lumMod val="85000"/>
                </a:sysClr>
              </a:solidFill>
              <a:prstDash val="solid"/>
            </a:ln>
            <a:effectLst>
              <a:outerShdw blurRad="40000" dist="20000" dir="5400000" rotWithShape="0">
                <a:srgbClr val="000000">
                  <a:alpha val="38000"/>
                </a:srgbClr>
              </a:outerShdw>
            </a:effectLst>
          </p:spPr>
        </p:cxnSp>
        <p:cxnSp>
          <p:nvCxnSpPr>
            <p:cNvPr id="158" name="Straight Arrow Connector 157"/>
            <p:cNvCxnSpPr/>
            <p:nvPr/>
          </p:nvCxnSpPr>
          <p:spPr>
            <a:xfrm>
              <a:off x="3632446" y="5059749"/>
              <a:ext cx="200297" cy="0"/>
            </a:xfrm>
            <a:prstGeom prst="straightConnector1">
              <a:avLst/>
            </a:prstGeom>
            <a:no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159" name="Straight Arrow Connector 158"/>
            <p:cNvCxnSpPr/>
            <p:nvPr/>
          </p:nvCxnSpPr>
          <p:spPr>
            <a:xfrm flipH="1">
              <a:off x="1602103" y="5059749"/>
              <a:ext cx="200297" cy="0"/>
            </a:xfrm>
            <a:prstGeom prst="straightConnector1">
              <a:avLst/>
            </a:prstGeom>
            <a:no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160" name="Straight Arrow Connector 159"/>
            <p:cNvCxnSpPr/>
            <p:nvPr/>
          </p:nvCxnSpPr>
          <p:spPr>
            <a:xfrm>
              <a:off x="1350616" y="5059749"/>
              <a:ext cx="200297" cy="0"/>
            </a:xfrm>
            <a:prstGeom prst="straightConnector1">
              <a:avLst/>
            </a:prstGeom>
            <a:no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161" name="Straight Arrow Connector 160"/>
            <p:cNvCxnSpPr/>
            <p:nvPr/>
          </p:nvCxnSpPr>
          <p:spPr>
            <a:xfrm flipH="1">
              <a:off x="3802978" y="5747936"/>
              <a:ext cx="200297" cy="0"/>
            </a:xfrm>
            <a:prstGeom prst="straightConnector1">
              <a:avLst/>
            </a:prstGeom>
            <a:no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162" name="Straight Arrow Connector 161"/>
            <p:cNvCxnSpPr/>
            <p:nvPr/>
          </p:nvCxnSpPr>
          <p:spPr>
            <a:xfrm>
              <a:off x="2289440" y="5288019"/>
              <a:ext cx="200297" cy="0"/>
            </a:xfrm>
            <a:prstGeom prst="straightConnector1">
              <a:avLst/>
            </a:prstGeom>
            <a:no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163" name="Straight Arrow Connector 162"/>
            <p:cNvCxnSpPr/>
            <p:nvPr/>
          </p:nvCxnSpPr>
          <p:spPr>
            <a:xfrm>
              <a:off x="1775753" y="5528910"/>
              <a:ext cx="200297" cy="0"/>
            </a:xfrm>
            <a:prstGeom prst="straightConnector1">
              <a:avLst/>
            </a:prstGeom>
            <a:no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164" name="Straight Arrow Connector 163"/>
            <p:cNvCxnSpPr/>
            <p:nvPr/>
          </p:nvCxnSpPr>
          <p:spPr>
            <a:xfrm>
              <a:off x="1250468" y="5747936"/>
              <a:ext cx="200297" cy="0"/>
            </a:xfrm>
            <a:prstGeom prst="straightConnector1">
              <a:avLst/>
            </a:prstGeom>
            <a:no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165" name="Straight Arrow Connector 164"/>
            <p:cNvCxnSpPr/>
            <p:nvPr/>
          </p:nvCxnSpPr>
          <p:spPr>
            <a:xfrm>
              <a:off x="1534537" y="5967327"/>
              <a:ext cx="200297" cy="0"/>
            </a:xfrm>
            <a:prstGeom prst="straightConnector1">
              <a:avLst/>
            </a:prstGeom>
            <a:no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166" name="Straight Arrow Connector 165"/>
            <p:cNvCxnSpPr/>
            <p:nvPr/>
          </p:nvCxnSpPr>
          <p:spPr>
            <a:xfrm flipH="1">
              <a:off x="3613057" y="5750420"/>
              <a:ext cx="200297" cy="0"/>
            </a:xfrm>
            <a:prstGeom prst="straightConnector1">
              <a:avLst/>
            </a:prstGeom>
            <a:no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167" name="Straight Arrow Connector 166"/>
            <p:cNvCxnSpPr/>
            <p:nvPr/>
          </p:nvCxnSpPr>
          <p:spPr>
            <a:xfrm>
              <a:off x="3475108" y="5293787"/>
              <a:ext cx="200297" cy="0"/>
            </a:xfrm>
            <a:prstGeom prst="straightConnector1">
              <a:avLst/>
            </a:prstGeom>
            <a:no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168" name="Straight Arrow Connector 167"/>
            <p:cNvCxnSpPr/>
            <p:nvPr/>
          </p:nvCxnSpPr>
          <p:spPr>
            <a:xfrm>
              <a:off x="2929065" y="5988280"/>
              <a:ext cx="200297" cy="0"/>
            </a:xfrm>
            <a:prstGeom prst="straightConnector1">
              <a:avLst/>
            </a:prstGeom>
            <a:no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169" name="Straight Arrow Connector 168"/>
            <p:cNvCxnSpPr/>
            <p:nvPr/>
          </p:nvCxnSpPr>
          <p:spPr>
            <a:xfrm>
              <a:off x="4026058" y="5525429"/>
              <a:ext cx="200297" cy="0"/>
            </a:xfrm>
            <a:prstGeom prst="straightConnector1">
              <a:avLst/>
            </a:prstGeom>
            <a:no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170" name="Straight Arrow Connector 169"/>
            <p:cNvCxnSpPr/>
            <p:nvPr/>
          </p:nvCxnSpPr>
          <p:spPr>
            <a:xfrm flipH="1">
              <a:off x="2539880" y="5288019"/>
              <a:ext cx="200297" cy="0"/>
            </a:xfrm>
            <a:prstGeom prst="straightConnector1">
              <a:avLst/>
            </a:prstGeom>
            <a:no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171" name="Straight Arrow Connector 170"/>
            <p:cNvCxnSpPr/>
            <p:nvPr/>
          </p:nvCxnSpPr>
          <p:spPr>
            <a:xfrm flipH="1">
              <a:off x="2057382" y="5527903"/>
              <a:ext cx="200297" cy="0"/>
            </a:xfrm>
            <a:prstGeom prst="straightConnector1">
              <a:avLst/>
            </a:prstGeom>
            <a:no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172" name="Straight Arrow Connector 171"/>
            <p:cNvCxnSpPr/>
            <p:nvPr/>
          </p:nvCxnSpPr>
          <p:spPr>
            <a:xfrm flipH="1">
              <a:off x="1801627" y="5967327"/>
              <a:ext cx="200297" cy="0"/>
            </a:xfrm>
            <a:prstGeom prst="straightConnector1">
              <a:avLst/>
            </a:prstGeom>
            <a:no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173" name="Straight Arrow Connector 172"/>
            <p:cNvCxnSpPr/>
            <p:nvPr/>
          </p:nvCxnSpPr>
          <p:spPr>
            <a:xfrm flipH="1">
              <a:off x="1501955" y="5747936"/>
              <a:ext cx="200297" cy="0"/>
            </a:xfrm>
            <a:prstGeom prst="straightConnector1">
              <a:avLst/>
            </a:prstGeom>
            <a:noFill/>
            <a:ln w="28575" cap="flat" cmpd="sng" algn="ctr">
              <a:solidFill>
                <a:srgbClr val="3366FF"/>
              </a:solidFill>
              <a:prstDash val="solid"/>
              <a:tailEnd type="arrow"/>
            </a:ln>
            <a:effectLst>
              <a:outerShdw blurRad="40000" dist="20000" dir="5400000" rotWithShape="0">
                <a:srgbClr val="000000">
                  <a:alpha val="38000"/>
                </a:srgbClr>
              </a:outerShdw>
            </a:effectLst>
          </p:spPr>
        </p:cxnSp>
        <p:sp>
          <p:nvSpPr>
            <p:cNvPr id="174" name="Rectangle 173"/>
            <p:cNvSpPr/>
            <p:nvPr/>
          </p:nvSpPr>
          <p:spPr>
            <a:xfrm>
              <a:off x="858056" y="4674917"/>
              <a:ext cx="3481090" cy="1693585"/>
            </a:xfrm>
            <a:prstGeom prst="rect">
              <a:avLst/>
            </a:prstGeom>
            <a:solidFill>
              <a:srgbClr val="4F81BD">
                <a:tint val="95000"/>
                <a:alpha val="0"/>
              </a:srgbClr>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29" name="Rectangle 228"/>
            <p:cNvSpPr/>
            <p:nvPr/>
          </p:nvSpPr>
          <p:spPr>
            <a:xfrm>
              <a:off x="863104" y="4326035"/>
              <a:ext cx="3479098" cy="349269"/>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b="1" i="0" u="none" strike="noStrike" kern="0" cap="none" spc="0" normalizeH="0" baseline="0" noProof="0" dirty="0" smtClean="0">
                  <a:ln>
                    <a:noFill/>
                  </a:ln>
                  <a:solidFill>
                    <a:sysClr val="windowText" lastClr="000000"/>
                  </a:solidFill>
                  <a:effectLst/>
                  <a:uLnTx/>
                  <a:uFillTx/>
                  <a:latin typeface="Calibri"/>
                  <a:ea typeface="+mn-ea"/>
                  <a:cs typeface="+mn-cs"/>
                </a:rPr>
                <a:t>Orientation-specific distance bias</a:t>
              </a:r>
              <a:endParaRPr kumimoji="0" lang="en-US" b="1" i="0" u="none" strike="noStrike" kern="0" cap="none" spc="0" normalizeH="0" baseline="0" noProof="0" dirty="0">
                <a:ln>
                  <a:noFill/>
                </a:ln>
                <a:solidFill>
                  <a:sysClr val="windowText" lastClr="000000"/>
                </a:solidFill>
                <a:effectLst/>
                <a:uLnTx/>
                <a:uFillTx/>
                <a:latin typeface="Calibri"/>
                <a:ea typeface="+mn-ea"/>
                <a:cs typeface="+mn-cs"/>
              </a:endParaRPr>
            </a:p>
          </p:txBody>
        </p:sp>
        <p:cxnSp>
          <p:nvCxnSpPr>
            <p:cNvPr id="230" name="Straight Arrow Connector 229"/>
            <p:cNvCxnSpPr/>
            <p:nvPr/>
          </p:nvCxnSpPr>
          <p:spPr>
            <a:xfrm>
              <a:off x="3196366" y="5059749"/>
              <a:ext cx="200297" cy="0"/>
            </a:xfrm>
            <a:prstGeom prst="straightConnector1">
              <a:avLst/>
            </a:prstGeom>
            <a:no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231" name="Straight Arrow Connector 230"/>
            <p:cNvCxnSpPr/>
            <p:nvPr/>
          </p:nvCxnSpPr>
          <p:spPr>
            <a:xfrm>
              <a:off x="4026058" y="5288164"/>
              <a:ext cx="200297" cy="0"/>
            </a:xfrm>
            <a:prstGeom prst="straightConnector1">
              <a:avLst/>
            </a:prstGeom>
            <a:no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232" name="Straight Arrow Connector 231"/>
            <p:cNvCxnSpPr/>
            <p:nvPr/>
          </p:nvCxnSpPr>
          <p:spPr>
            <a:xfrm flipH="1">
              <a:off x="3131304" y="5525429"/>
              <a:ext cx="200297" cy="0"/>
            </a:xfrm>
            <a:prstGeom prst="straightConnector1">
              <a:avLst/>
            </a:prstGeom>
            <a:no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233" name="Straight Arrow Connector 232"/>
            <p:cNvCxnSpPr/>
            <p:nvPr/>
          </p:nvCxnSpPr>
          <p:spPr>
            <a:xfrm>
              <a:off x="4007043" y="5987278"/>
              <a:ext cx="200297" cy="0"/>
            </a:xfrm>
            <a:prstGeom prst="straightConnector1">
              <a:avLst/>
            </a:prstGeom>
            <a:noFill/>
            <a:ln w="28575" cap="flat" cmpd="sng" algn="ctr">
              <a:solidFill>
                <a:srgbClr val="008000"/>
              </a:solidFill>
              <a:prstDash val="solid"/>
              <a:tailEnd type="arrow"/>
            </a:ln>
            <a:effectLst>
              <a:outerShdw blurRad="40000" dist="20000" dir="5400000" rotWithShape="0">
                <a:srgbClr val="000000">
                  <a:alpha val="38000"/>
                </a:srgbClr>
              </a:outerShdw>
            </a:effectLst>
          </p:spPr>
        </p:cxnSp>
      </p:grpSp>
      <p:grpSp>
        <p:nvGrpSpPr>
          <p:cNvPr id="242" name="Group 241"/>
          <p:cNvGrpSpPr/>
          <p:nvPr/>
        </p:nvGrpSpPr>
        <p:grpSpPr>
          <a:xfrm>
            <a:off x="3411232" y="4004066"/>
            <a:ext cx="1603806" cy="1084405"/>
            <a:chOff x="1295333" y="4865147"/>
            <a:chExt cx="1603806" cy="1084405"/>
          </a:xfrm>
        </p:grpSpPr>
        <p:sp>
          <p:nvSpPr>
            <p:cNvPr id="234" name="Rounded Rectangle 233"/>
            <p:cNvSpPr/>
            <p:nvPr/>
          </p:nvSpPr>
          <p:spPr>
            <a:xfrm>
              <a:off x="1406645" y="4865147"/>
              <a:ext cx="552612" cy="181350"/>
            </a:xfrm>
            <a:prstGeom prst="roundRect">
              <a:avLst/>
            </a:prstGeom>
            <a:no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5" name="Rounded Rectangle 234"/>
            <p:cNvSpPr/>
            <p:nvPr/>
          </p:nvSpPr>
          <p:spPr>
            <a:xfrm>
              <a:off x="2346527" y="5085884"/>
              <a:ext cx="552612" cy="181350"/>
            </a:xfrm>
            <a:prstGeom prst="roundRect">
              <a:avLst/>
            </a:prstGeom>
            <a:no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6" name="Rounded Rectangle 235"/>
            <p:cNvSpPr/>
            <p:nvPr/>
          </p:nvSpPr>
          <p:spPr>
            <a:xfrm>
              <a:off x="1831458" y="5328086"/>
              <a:ext cx="552612" cy="181350"/>
            </a:xfrm>
            <a:prstGeom prst="roundRect">
              <a:avLst/>
            </a:prstGeom>
            <a:no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7" name="Rounded Rectangle 236"/>
            <p:cNvSpPr/>
            <p:nvPr/>
          </p:nvSpPr>
          <p:spPr>
            <a:xfrm>
              <a:off x="1295333" y="5542517"/>
              <a:ext cx="552612" cy="181350"/>
            </a:xfrm>
            <a:prstGeom prst="roundRect">
              <a:avLst/>
            </a:prstGeom>
            <a:no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38" name="Rounded Rectangle 237"/>
            <p:cNvSpPr/>
            <p:nvPr/>
          </p:nvSpPr>
          <p:spPr>
            <a:xfrm>
              <a:off x="1603331" y="5768202"/>
              <a:ext cx="552612" cy="181350"/>
            </a:xfrm>
            <a:prstGeom prst="roundRect">
              <a:avLst/>
            </a:prstGeom>
            <a:no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 lastClr="FFFFFF"/>
                </a:solidFill>
                <a:effectLst/>
                <a:uLnTx/>
                <a:uFillTx/>
                <a:latin typeface="Calibri"/>
                <a:ea typeface="+mn-ea"/>
                <a:cs typeface="+mn-cs"/>
              </a:endParaRPr>
            </a:p>
          </p:txBody>
        </p:sp>
      </p:grpSp>
      <p:pic>
        <p:nvPicPr>
          <p:cNvPr id="3" name="Picture 2"/>
          <p:cNvPicPr>
            <a:picLocks noChangeAspect="1"/>
          </p:cNvPicPr>
          <p:nvPr/>
        </p:nvPicPr>
        <p:blipFill>
          <a:blip r:embed="rId3"/>
          <a:stretch>
            <a:fillRect/>
          </a:stretch>
        </p:blipFill>
        <p:spPr>
          <a:xfrm>
            <a:off x="3615686" y="5669347"/>
            <a:ext cx="2307940" cy="821767"/>
          </a:xfrm>
          <a:prstGeom prst="rect">
            <a:avLst/>
          </a:prstGeom>
        </p:spPr>
      </p:pic>
      <p:sp>
        <p:nvSpPr>
          <p:cNvPr id="127" name="Rectangle 126"/>
          <p:cNvSpPr/>
          <p:nvPr/>
        </p:nvSpPr>
        <p:spPr>
          <a:xfrm>
            <a:off x="6024718" y="5782229"/>
            <a:ext cx="2978172" cy="584776"/>
          </a:xfrm>
          <a:prstGeom prst="rect">
            <a:avLst/>
          </a:prstGeom>
        </p:spPr>
        <p:txBody>
          <a:bodyPr wrap="square">
            <a:spAutoFit/>
          </a:bodyPr>
          <a:lstStyle/>
          <a:p>
            <a:r>
              <a:rPr lang="en-US" sz="1600" dirty="0" smtClean="0"/>
              <a:t>Statistical tool &amp; web server for detecting such patterns</a:t>
            </a:r>
            <a:endParaRPr lang="en-US" sz="1600" dirty="0"/>
          </a:p>
        </p:txBody>
      </p:sp>
    </p:spTree>
    <p:extLst>
      <p:ext uri="{BB962C8B-B14F-4D97-AF65-F5344CB8AC3E}">
        <p14:creationId xmlns:p14="http://schemas.microsoft.com/office/powerpoint/2010/main" val="32776024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52"/>
                                        </p:tgtEl>
                                        <p:attrNameLst>
                                          <p:attrName>style.visibility</p:attrName>
                                        </p:attrNameLst>
                                      </p:cBhvr>
                                      <p:to>
                                        <p:strVal val="visible"/>
                                      </p:to>
                                    </p:set>
                                    <p:animEffect transition="in" filter="dissolve">
                                      <p:cBhvr>
                                        <p:cTn id="7" dur="500"/>
                                        <p:tgtEl>
                                          <p:spTgt spid="25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39"/>
                                        </p:tgtEl>
                                        <p:attrNameLst>
                                          <p:attrName>style.visibility</p:attrName>
                                        </p:attrNameLst>
                                      </p:cBhvr>
                                      <p:to>
                                        <p:strVal val="visible"/>
                                      </p:to>
                                    </p:set>
                                    <p:animEffect transition="in" filter="dissolve">
                                      <p:cBhvr>
                                        <p:cTn id="12" dur="500"/>
                                        <p:tgtEl>
                                          <p:spTgt spid="23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53"/>
                                        </p:tgtEl>
                                        <p:attrNameLst>
                                          <p:attrName>style.visibility</p:attrName>
                                        </p:attrNameLst>
                                      </p:cBhvr>
                                      <p:to>
                                        <p:strVal val="visible"/>
                                      </p:to>
                                    </p:set>
                                    <p:animEffect transition="in" filter="dissolve">
                                      <p:cBhvr>
                                        <p:cTn id="17" dur="500"/>
                                        <p:tgtEl>
                                          <p:spTgt spid="25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41"/>
                                        </p:tgtEl>
                                        <p:attrNameLst>
                                          <p:attrName>style.visibility</p:attrName>
                                        </p:attrNameLst>
                                      </p:cBhvr>
                                      <p:to>
                                        <p:strVal val="visible"/>
                                      </p:to>
                                    </p:set>
                                    <p:animEffect transition="in" filter="dissolve">
                                      <p:cBhvr>
                                        <p:cTn id="22" dur="500"/>
                                        <p:tgtEl>
                                          <p:spTgt spid="241"/>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54"/>
                                        </p:tgtEl>
                                        <p:attrNameLst>
                                          <p:attrName>style.visibility</p:attrName>
                                        </p:attrNameLst>
                                      </p:cBhvr>
                                      <p:to>
                                        <p:strVal val="visible"/>
                                      </p:to>
                                    </p:set>
                                    <p:animEffect transition="in" filter="dissolve">
                                      <p:cBhvr>
                                        <p:cTn id="27" dur="500"/>
                                        <p:tgtEl>
                                          <p:spTgt spid="254"/>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42"/>
                                        </p:tgtEl>
                                        <p:attrNameLst>
                                          <p:attrName>style.visibility</p:attrName>
                                        </p:attrNameLst>
                                      </p:cBhvr>
                                      <p:to>
                                        <p:strVal val="visible"/>
                                      </p:to>
                                    </p:set>
                                    <p:animEffect transition="in" filter="dissolve">
                                      <p:cBhvr>
                                        <p:cTn id="32" dur="500"/>
                                        <p:tgtEl>
                                          <p:spTgt spid="242"/>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dissolve">
                                      <p:cBhvr>
                                        <p:cTn id="37" dur="500"/>
                                        <p:tgtEl>
                                          <p:spTgt spid="3"/>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Detecting distance biases</a:t>
            </a:r>
            <a:endParaRPr lang="en-US" dirty="0"/>
          </a:p>
        </p:txBody>
      </p:sp>
      <p:sp>
        <p:nvSpPr>
          <p:cNvPr id="4" name="Slide Number Placeholder 3"/>
          <p:cNvSpPr>
            <a:spLocks noGrp="1"/>
          </p:cNvSpPr>
          <p:nvPr>
            <p:ph type="sldNum" sz="quarter" idx="10"/>
          </p:nvPr>
        </p:nvSpPr>
        <p:spPr/>
        <p:txBody>
          <a:bodyPr/>
          <a:lstStyle/>
          <a:p>
            <a:fld id="{2C6B1FF6-39B9-40F5-8B67-33C6354A3D4F}" type="slidenum">
              <a:rPr lang="en-US" smtClean="0"/>
              <a:pPr/>
              <a:t>14</a:t>
            </a:fld>
            <a:endParaRPr lang="en-US" dirty="0"/>
          </a:p>
        </p:txBody>
      </p:sp>
      <p:grpSp>
        <p:nvGrpSpPr>
          <p:cNvPr id="69" name="Group 68"/>
          <p:cNvGrpSpPr/>
          <p:nvPr/>
        </p:nvGrpSpPr>
        <p:grpSpPr>
          <a:xfrm>
            <a:off x="611842" y="731563"/>
            <a:ext cx="3481090" cy="1681118"/>
            <a:chOff x="376662" y="1083550"/>
            <a:chExt cx="3481090" cy="1681118"/>
          </a:xfrm>
        </p:grpSpPr>
        <p:sp>
          <p:nvSpPr>
            <p:cNvPr id="28" name="Rectangle 27"/>
            <p:cNvSpPr/>
            <p:nvPr/>
          </p:nvSpPr>
          <p:spPr>
            <a:xfrm>
              <a:off x="376662" y="1486844"/>
              <a:ext cx="3481090" cy="1277824"/>
            </a:xfrm>
            <a:prstGeom prst="rect">
              <a:avLst/>
            </a:prstGeom>
            <a:solidFill>
              <a:srgbClr val="4F81BD">
                <a:tint val="95000"/>
                <a:alpha val="0"/>
              </a:srgbClr>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8" name="Straight Connector 7"/>
            <p:cNvCxnSpPr/>
            <p:nvPr/>
          </p:nvCxnSpPr>
          <p:spPr>
            <a:xfrm>
              <a:off x="526222" y="1683375"/>
              <a:ext cx="3211735" cy="1160"/>
            </a:xfrm>
            <a:prstGeom prst="line">
              <a:avLst/>
            </a:prstGeom>
            <a:noFill/>
            <a:ln w="25400" cap="flat" cmpd="sng" algn="ctr">
              <a:solidFill>
                <a:sysClr val="window" lastClr="FFFFFF">
                  <a:lumMod val="85000"/>
                </a:sysClr>
              </a:solidFill>
              <a:prstDash val="solid"/>
            </a:ln>
            <a:effectLst>
              <a:outerShdw blurRad="40000" dist="20000" dir="5400000" rotWithShape="0">
                <a:srgbClr val="000000">
                  <a:alpha val="38000"/>
                </a:srgbClr>
              </a:outerShdw>
            </a:effectLst>
          </p:spPr>
        </p:cxnSp>
        <p:cxnSp>
          <p:nvCxnSpPr>
            <p:cNvPr id="9" name="Straight Connector 8"/>
            <p:cNvCxnSpPr/>
            <p:nvPr/>
          </p:nvCxnSpPr>
          <p:spPr>
            <a:xfrm>
              <a:off x="526222" y="1914845"/>
              <a:ext cx="3211735" cy="1160"/>
            </a:xfrm>
            <a:prstGeom prst="line">
              <a:avLst/>
            </a:prstGeom>
            <a:noFill/>
            <a:ln w="25400" cap="flat" cmpd="sng" algn="ctr">
              <a:solidFill>
                <a:sysClr val="window" lastClr="FFFFFF">
                  <a:lumMod val="85000"/>
                </a:sysClr>
              </a:solidFill>
              <a:prstDash val="solid"/>
            </a:ln>
            <a:effectLst>
              <a:outerShdw blurRad="40000" dist="20000" dir="5400000" rotWithShape="0">
                <a:srgbClr val="000000">
                  <a:alpha val="38000"/>
                </a:srgbClr>
              </a:outerShdw>
            </a:effectLst>
          </p:spPr>
        </p:cxnSp>
        <p:cxnSp>
          <p:nvCxnSpPr>
            <p:cNvPr id="10" name="Straight Connector 9"/>
            <p:cNvCxnSpPr/>
            <p:nvPr/>
          </p:nvCxnSpPr>
          <p:spPr>
            <a:xfrm>
              <a:off x="526222" y="2146314"/>
              <a:ext cx="3211735" cy="1160"/>
            </a:xfrm>
            <a:prstGeom prst="line">
              <a:avLst/>
            </a:prstGeom>
            <a:noFill/>
            <a:ln w="25400" cap="flat" cmpd="sng" algn="ctr">
              <a:solidFill>
                <a:sysClr val="window" lastClr="FFFFFF">
                  <a:lumMod val="85000"/>
                </a:sysClr>
              </a:solidFill>
              <a:prstDash val="solid"/>
            </a:ln>
            <a:effectLst>
              <a:outerShdw blurRad="40000" dist="20000" dir="5400000" rotWithShape="0">
                <a:srgbClr val="000000">
                  <a:alpha val="38000"/>
                </a:srgbClr>
              </a:outerShdw>
            </a:effectLst>
          </p:spPr>
        </p:cxnSp>
        <p:cxnSp>
          <p:nvCxnSpPr>
            <p:cNvPr id="11" name="Straight Connector 10"/>
            <p:cNvCxnSpPr/>
            <p:nvPr/>
          </p:nvCxnSpPr>
          <p:spPr>
            <a:xfrm>
              <a:off x="526222" y="2377784"/>
              <a:ext cx="3211735" cy="1160"/>
            </a:xfrm>
            <a:prstGeom prst="line">
              <a:avLst/>
            </a:prstGeom>
            <a:noFill/>
            <a:ln w="25400" cap="flat" cmpd="sng" algn="ctr">
              <a:solidFill>
                <a:sysClr val="window" lastClr="FFFFFF">
                  <a:lumMod val="85000"/>
                </a:sysClr>
              </a:solidFill>
              <a:prstDash val="solid"/>
            </a:ln>
            <a:effectLst>
              <a:outerShdw blurRad="40000" dist="20000" dir="5400000" rotWithShape="0">
                <a:srgbClr val="000000">
                  <a:alpha val="38000"/>
                </a:srgbClr>
              </a:outerShdw>
            </a:effectLst>
          </p:spPr>
        </p:cxnSp>
        <p:cxnSp>
          <p:nvCxnSpPr>
            <p:cNvPr id="12" name="Straight Connector 11"/>
            <p:cNvCxnSpPr/>
            <p:nvPr/>
          </p:nvCxnSpPr>
          <p:spPr>
            <a:xfrm>
              <a:off x="526222" y="2609254"/>
              <a:ext cx="3211735" cy="1160"/>
            </a:xfrm>
            <a:prstGeom prst="line">
              <a:avLst/>
            </a:prstGeom>
            <a:noFill/>
            <a:ln w="25400" cap="flat" cmpd="sng" algn="ctr">
              <a:solidFill>
                <a:sysClr val="window" lastClr="FFFFFF">
                  <a:lumMod val="85000"/>
                </a:sysClr>
              </a:solidFill>
              <a:prstDash val="solid"/>
            </a:ln>
            <a:effectLst>
              <a:outerShdw blurRad="40000" dist="20000" dir="5400000" rotWithShape="0">
                <a:srgbClr val="000000">
                  <a:alpha val="38000"/>
                </a:srgbClr>
              </a:outerShdw>
            </a:effectLst>
          </p:spPr>
        </p:cxnSp>
        <p:cxnSp>
          <p:nvCxnSpPr>
            <p:cNvPr id="13" name="Straight Arrow Connector 12"/>
            <p:cNvCxnSpPr/>
            <p:nvPr/>
          </p:nvCxnSpPr>
          <p:spPr>
            <a:xfrm>
              <a:off x="3146138" y="1652519"/>
              <a:ext cx="200297" cy="0"/>
            </a:xfrm>
            <a:prstGeom prst="straightConnector1">
              <a:avLst/>
            </a:prstGeom>
            <a:no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14" name="Straight Arrow Connector 13"/>
            <p:cNvCxnSpPr/>
            <p:nvPr/>
          </p:nvCxnSpPr>
          <p:spPr>
            <a:xfrm flipH="1">
              <a:off x="1264093" y="1652519"/>
              <a:ext cx="200297" cy="0"/>
            </a:xfrm>
            <a:prstGeom prst="straightConnector1">
              <a:avLst/>
            </a:prstGeom>
            <a:no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15" name="Straight Arrow Connector 14"/>
            <p:cNvCxnSpPr/>
            <p:nvPr/>
          </p:nvCxnSpPr>
          <p:spPr>
            <a:xfrm>
              <a:off x="862218" y="1652519"/>
              <a:ext cx="200297" cy="0"/>
            </a:xfrm>
            <a:prstGeom prst="straightConnector1">
              <a:avLst/>
            </a:prstGeom>
            <a:no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16" name="Straight Arrow Connector 15"/>
            <p:cNvCxnSpPr/>
            <p:nvPr/>
          </p:nvCxnSpPr>
          <p:spPr>
            <a:xfrm flipH="1">
              <a:off x="2716786" y="2340706"/>
              <a:ext cx="200297" cy="0"/>
            </a:xfrm>
            <a:prstGeom prst="straightConnector1">
              <a:avLst/>
            </a:prstGeom>
            <a:no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17" name="Straight Arrow Connector 16"/>
            <p:cNvCxnSpPr/>
            <p:nvPr/>
          </p:nvCxnSpPr>
          <p:spPr>
            <a:xfrm>
              <a:off x="3593437" y="1874707"/>
              <a:ext cx="200297" cy="0"/>
            </a:xfrm>
            <a:prstGeom prst="straightConnector1">
              <a:avLst/>
            </a:prstGeom>
            <a:no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18" name="Straight Arrow Connector 17"/>
            <p:cNvCxnSpPr/>
            <p:nvPr/>
          </p:nvCxnSpPr>
          <p:spPr>
            <a:xfrm>
              <a:off x="1287355" y="2109351"/>
              <a:ext cx="200297" cy="0"/>
            </a:xfrm>
            <a:prstGeom prst="straightConnector1">
              <a:avLst/>
            </a:prstGeom>
            <a:no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19" name="Straight Arrow Connector 18"/>
            <p:cNvCxnSpPr/>
            <p:nvPr/>
          </p:nvCxnSpPr>
          <p:spPr>
            <a:xfrm>
              <a:off x="1187683" y="2340706"/>
              <a:ext cx="200297" cy="0"/>
            </a:xfrm>
            <a:prstGeom prst="straightConnector1">
              <a:avLst/>
            </a:prstGeom>
            <a:no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20" name="Straight Arrow Connector 19"/>
            <p:cNvCxnSpPr/>
            <p:nvPr/>
          </p:nvCxnSpPr>
          <p:spPr>
            <a:xfrm>
              <a:off x="1046139" y="2568875"/>
              <a:ext cx="200297" cy="0"/>
            </a:xfrm>
            <a:prstGeom prst="straightConnector1">
              <a:avLst/>
            </a:prstGeom>
            <a:no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21" name="Straight Arrow Connector 20"/>
            <p:cNvCxnSpPr/>
            <p:nvPr/>
          </p:nvCxnSpPr>
          <p:spPr>
            <a:xfrm flipH="1">
              <a:off x="914733" y="1862375"/>
              <a:ext cx="200297" cy="0"/>
            </a:xfrm>
            <a:prstGeom prst="straightConnector1">
              <a:avLst/>
            </a:prstGeom>
            <a:no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22" name="Straight Arrow Connector 21"/>
            <p:cNvCxnSpPr/>
            <p:nvPr/>
          </p:nvCxnSpPr>
          <p:spPr>
            <a:xfrm>
              <a:off x="2674270" y="2581050"/>
              <a:ext cx="200297" cy="0"/>
            </a:xfrm>
            <a:prstGeom prst="straightConnector1">
              <a:avLst/>
            </a:prstGeom>
            <a:no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23" name="Straight Arrow Connector 22"/>
            <p:cNvCxnSpPr/>
            <p:nvPr/>
          </p:nvCxnSpPr>
          <p:spPr>
            <a:xfrm>
              <a:off x="2793939" y="2105869"/>
              <a:ext cx="200297" cy="0"/>
            </a:xfrm>
            <a:prstGeom prst="straightConnector1">
              <a:avLst/>
            </a:prstGeom>
            <a:no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24" name="Straight Arrow Connector 23"/>
            <p:cNvCxnSpPr/>
            <p:nvPr/>
          </p:nvCxnSpPr>
          <p:spPr>
            <a:xfrm flipH="1">
              <a:off x="1262362" y="1868460"/>
              <a:ext cx="200297" cy="0"/>
            </a:xfrm>
            <a:prstGeom prst="straightConnector1">
              <a:avLst/>
            </a:prstGeom>
            <a:no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25" name="Straight Arrow Connector 24"/>
            <p:cNvCxnSpPr/>
            <p:nvPr/>
          </p:nvCxnSpPr>
          <p:spPr>
            <a:xfrm flipH="1">
              <a:off x="1591447" y="2108344"/>
              <a:ext cx="200297" cy="0"/>
            </a:xfrm>
            <a:prstGeom prst="straightConnector1">
              <a:avLst/>
            </a:prstGeom>
            <a:noFill/>
            <a:ln w="28575" cap="flat" cmpd="sng" algn="ctr">
              <a:solidFill>
                <a:srgbClr val="3366FF"/>
              </a:solidFill>
              <a:prstDash val="solid"/>
              <a:headEnd type="arrow"/>
              <a:tailEnd type="none"/>
            </a:ln>
            <a:effectLst>
              <a:outerShdw blurRad="40000" dist="20000" dir="5400000" rotWithShape="0">
                <a:srgbClr val="000000">
                  <a:alpha val="38000"/>
                </a:srgbClr>
              </a:outerShdw>
            </a:effectLst>
          </p:spPr>
        </p:cxnSp>
        <p:cxnSp>
          <p:nvCxnSpPr>
            <p:cNvPr id="26" name="Straight Arrow Connector 25"/>
            <p:cNvCxnSpPr/>
            <p:nvPr/>
          </p:nvCxnSpPr>
          <p:spPr>
            <a:xfrm flipH="1">
              <a:off x="1352867" y="2568875"/>
              <a:ext cx="200297" cy="0"/>
            </a:xfrm>
            <a:prstGeom prst="straightConnector1">
              <a:avLst/>
            </a:prstGeom>
            <a:no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27" name="Straight Arrow Connector 26"/>
            <p:cNvCxnSpPr/>
            <p:nvPr/>
          </p:nvCxnSpPr>
          <p:spPr>
            <a:xfrm flipH="1">
              <a:off x="836532" y="2340706"/>
              <a:ext cx="200297" cy="0"/>
            </a:xfrm>
            <a:prstGeom prst="straightConnector1">
              <a:avLst/>
            </a:prstGeom>
            <a:no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36" name="Straight Arrow Connector 35"/>
            <p:cNvCxnSpPr/>
            <p:nvPr/>
          </p:nvCxnSpPr>
          <p:spPr>
            <a:xfrm flipH="1">
              <a:off x="3084807" y="2096328"/>
              <a:ext cx="200297" cy="0"/>
            </a:xfrm>
            <a:prstGeom prst="straightConnector1">
              <a:avLst/>
            </a:prstGeom>
            <a:no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37" name="Straight Arrow Connector 36"/>
            <p:cNvCxnSpPr/>
            <p:nvPr/>
          </p:nvCxnSpPr>
          <p:spPr>
            <a:xfrm>
              <a:off x="3522130" y="2340706"/>
              <a:ext cx="200297" cy="0"/>
            </a:xfrm>
            <a:prstGeom prst="straightConnector1">
              <a:avLst/>
            </a:prstGeom>
            <a:noFill/>
            <a:ln w="28575" cap="flat" cmpd="sng" algn="ctr">
              <a:solidFill>
                <a:srgbClr val="3366FF"/>
              </a:solidFill>
              <a:prstDash val="solid"/>
              <a:tailEnd type="arrow"/>
            </a:ln>
            <a:effectLst>
              <a:outerShdw blurRad="40000" dist="20000" dir="5400000" rotWithShape="0">
                <a:srgbClr val="000000">
                  <a:alpha val="38000"/>
                </a:srgbClr>
              </a:outerShdw>
            </a:effectLst>
          </p:spPr>
        </p:cxnSp>
        <p:sp>
          <p:nvSpPr>
            <p:cNvPr id="67" name="TextBox 66"/>
            <p:cNvSpPr txBox="1"/>
            <p:nvPr/>
          </p:nvSpPr>
          <p:spPr>
            <a:xfrm>
              <a:off x="1414599" y="1083550"/>
              <a:ext cx="1282083" cy="402779"/>
            </a:xfrm>
            <a:prstGeom prst="rect">
              <a:avLst/>
            </a:prstGeom>
          </p:spPr>
          <p:txBody>
            <a:bodyPr vert="horz" wrap="none" lIns="91440" tIns="45720" rIns="91440" bIns="45720" rtlCol="0" anchor="ctr">
              <a:normAutofit fontScale="92500" lnSpcReduction="10000"/>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Calibri"/>
                  <a:ea typeface="+mj-ea"/>
                  <a:cs typeface="Calibri"/>
                </a:rPr>
                <a:t>Real data</a:t>
              </a:r>
            </a:p>
          </p:txBody>
        </p:sp>
      </p:grpSp>
      <p:grpSp>
        <p:nvGrpSpPr>
          <p:cNvPr id="72" name="Group 71"/>
          <p:cNvGrpSpPr/>
          <p:nvPr/>
        </p:nvGrpSpPr>
        <p:grpSpPr>
          <a:xfrm>
            <a:off x="5058736" y="604244"/>
            <a:ext cx="3481090" cy="1672818"/>
            <a:chOff x="4891885" y="1087564"/>
            <a:chExt cx="3481090" cy="1672818"/>
          </a:xfrm>
        </p:grpSpPr>
        <p:grpSp>
          <p:nvGrpSpPr>
            <p:cNvPr id="73" name="Group 72"/>
            <p:cNvGrpSpPr/>
            <p:nvPr/>
          </p:nvGrpSpPr>
          <p:grpSpPr>
            <a:xfrm>
              <a:off x="4891885" y="1482558"/>
              <a:ext cx="3481090" cy="1277824"/>
              <a:chOff x="4891885" y="1490029"/>
              <a:chExt cx="3481090" cy="1277824"/>
            </a:xfrm>
          </p:grpSpPr>
          <p:sp>
            <p:nvSpPr>
              <p:cNvPr id="75" name="Rectangle 74"/>
              <p:cNvSpPr/>
              <p:nvPr/>
            </p:nvSpPr>
            <p:spPr>
              <a:xfrm>
                <a:off x="4891885" y="1490029"/>
                <a:ext cx="3481090" cy="1277824"/>
              </a:xfrm>
              <a:prstGeom prst="rect">
                <a:avLst/>
              </a:prstGeom>
              <a:solidFill>
                <a:srgbClr val="4F81BD">
                  <a:tint val="95000"/>
                  <a:alpha val="0"/>
                </a:srgbClr>
              </a:solid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76" name="Straight Connector 75"/>
              <p:cNvCxnSpPr/>
              <p:nvPr/>
            </p:nvCxnSpPr>
            <p:spPr>
              <a:xfrm>
                <a:off x="5041445" y="1686560"/>
                <a:ext cx="3211735" cy="1160"/>
              </a:xfrm>
              <a:prstGeom prst="line">
                <a:avLst/>
              </a:prstGeom>
              <a:noFill/>
              <a:ln w="25400" cap="flat" cmpd="sng" algn="ctr">
                <a:solidFill>
                  <a:sysClr val="window" lastClr="FFFFFF">
                    <a:lumMod val="85000"/>
                  </a:sysClr>
                </a:solidFill>
                <a:prstDash val="solid"/>
              </a:ln>
              <a:effectLst>
                <a:outerShdw blurRad="40000" dist="20000" dir="5400000" rotWithShape="0">
                  <a:srgbClr val="000000">
                    <a:alpha val="38000"/>
                  </a:srgbClr>
                </a:outerShdw>
              </a:effectLst>
            </p:spPr>
          </p:cxnSp>
          <p:cxnSp>
            <p:nvCxnSpPr>
              <p:cNvPr id="77" name="Straight Connector 76"/>
              <p:cNvCxnSpPr/>
              <p:nvPr/>
            </p:nvCxnSpPr>
            <p:spPr>
              <a:xfrm>
                <a:off x="5041445" y="1918030"/>
                <a:ext cx="3211735" cy="1160"/>
              </a:xfrm>
              <a:prstGeom prst="line">
                <a:avLst/>
              </a:prstGeom>
              <a:noFill/>
              <a:ln w="25400" cap="flat" cmpd="sng" algn="ctr">
                <a:solidFill>
                  <a:sysClr val="window" lastClr="FFFFFF">
                    <a:lumMod val="85000"/>
                  </a:sysClr>
                </a:solidFill>
                <a:prstDash val="solid"/>
              </a:ln>
              <a:effectLst>
                <a:outerShdw blurRad="40000" dist="20000" dir="5400000" rotWithShape="0">
                  <a:srgbClr val="000000">
                    <a:alpha val="38000"/>
                  </a:srgbClr>
                </a:outerShdw>
              </a:effectLst>
            </p:spPr>
          </p:cxnSp>
          <p:cxnSp>
            <p:nvCxnSpPr>
              <p:cNvPr id="78" name="Straight Connector 77"/>
              <p:cNvCxnSpPr/>
              <p:nvPr/>
            </p:nvCxnSpPr>
            <p:spPr>
              <a:xfrm>
                <a:off x="5041445" y="2149499"/>
                <a:ext cx="3211735" cy="1160"/>
              </a:xfrm>
              <a:prstGeom prst="line">
                <a:avLst/>
              </a:prstGeom>
              <a:noFill/>
              <a:ln w="25400" cap="flat" cmpd="sng" algn="ctr">
                <a:solidFill>
                  <a:sysClr val="window" lastClr="FFFFFF">
                    <a:lumMod val="85000"/>
                  </a:sysClr>
                </a:solidFill>
                <a:prstDash val="solid"/>
              </a:ln>
              <a:effectLst>
                <a:outerShdw blurRad="40000" dist="20000" dir="5400000" rotWithShape="0">
                  <a:srgbClr val="000000">
                    <a:alpha val="38000"/>
                  </a:srgbClr>
                </a:outerShdw>
              </a:effectLst>
            </p:spPr>
          </p:cxnSp>
          <p:cxnSp>
            <p:nvCxnSpPr>
              <p:cNvPr id="79" name="Straight Connector 78"/>
              <p:cNvCxnSpPr/>
              <p:nvPr/>
            </p:nvCxnSpPr>
            <p:spPr>
              <a:xfrm>
                <a:off x="5041445" y="2380969"/>
                <a:ext cx="3211735" cy="1160"/>
              </a:xfrm>
              <a:prstGeom prst="line">
                <a:avLst/>
              </a:prstGeom>
              <a:noFill/>
              <a:ln w="25400" cap="flat" cmpd="sng" algn="ctr">
                <a:solidFill>
                  <a:sysClr val="window" lastClr="FFFFFF">
                    <a:lumMod val="85000"/>
                  </a:sysClr>
                </a:solidFill>
                <a:prstDash val="solid"/>
              </a:ln>
              <a:effectLst>
                <a:outerShdw blurRad="40000" dist="20000" dir="5400000" rotWithShape="0">
                  <a:srgbClr val="000000">
                    <a:alpha val="38000"/>
                  </a:srgbClr>
                </a:outerShdw>
              </a:effectLst>
            </p:spPr>
          </p:cxnSp>
          <p:cxnSp>
            <p:nvCxnSpPr>
              <p:cNvPr id="80" name="Straight Connector 79"/>
              <p:cNvCxnSpPr/>
              <p:nvPr/>
            </p:nvCxnSpPr>
            <p:spPr>
              <a:xfrm>
                <a:off x="5041445" y="2612439"/>
                <a:ext cx="3211735" cy="1160"/>
              </a:xfrm>
              <a:prstGeom prst="line">
                <a:avLst/>
              </a:prstGeom>
              <a:noFill/>
              <a:ln w="25400" cap="flat" cmpd="sng" algn="ctr">
                <a:solidFill>
                  <a:sysClr val="window" lastClr="FFFFFF">
                    <a:lumMod val="85000"/>
                  </a:sysClr>
                </a:solidFill>
                <a:prstDash val="solid"/>
              </a:ln>
              <a:effectLst>
                <a:outerShdw blurRad="40000" dist="20000" dir="5400000" rotWithShape="0">
                  <a:srgbClr val="000000">
                    <a:alpha val="38000"/>
                  </a:srgbClr>
                </a:outerShdw>
              </a:effectLst>
            </p:spPr>
          </p:cxnSp>
          <p:cxnSp>
            <p:nvCxnSpPr>
              <p:cNvPr id="81" name="Straight Arrow Connector 80"/>
              <p:cNvCxnSpPr/>
              <p:nvPr/>
            </p:nvCxnSpPr>
            <p:spPr>
              <a:xfrm>
                <a:off x="7661361" y="1655704"/>
                <a:ext cx="200297" cy="0"/>
              </a:xfrm>
              <a:prstGeom prst="straightConnector1">
                <a:avLst/>
              </a:prstGeom>
              <a:no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82" name="Straight Arrow Connector 81"/>
              <p:cNvCxnSpPr/>
              <p:nvPr/>
            </p:nvCxnSpPr>
            <p:spPr>
              <a:xfrm flipH="1">
                <a:off x="6454854" y="1655704"/>
                <a:ext cx="200297" cy="0"/>
              </a:xfrm>
              <a:prstGeom prst="straightConnector1">
                <a:avLst/>
              </a:prstGeom>
              <a:no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83" name="Straight Arrow Connector 82"/>
              <p:cNvCxnSpPr/>
              <p:nvPr/>
            </p:nvCxnSpPr>
            <p:spPr>
              <a:xfrm>
                <a:off x="7022107" y="1655704"/>
                <a:ext cx="200297" cy="0"/>
              </a:xfrm>
              <a:prstGeom prst="straightConnector1">
                <a:avLst/>
              </a:prstGeom>
              <a:no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84" name="Straight Arrow Connector 83"/>
              <p:cNvCxnSpPr/>
              <p:nvPr/>
            </p:nvCxnSpPr>
            <p:spPr>
              <a:xfrm flipH="1">
                <a:off x="7725209" y="2343891"/>
                <a:ext cx="200297" cy="0"/>
              </a:xfrm>
              <a:prstGeom prst="straightConnector1">
                <a:avLst/>
              </a:prstGeom>
              <a:no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85" name="Straight Arrow Connector 84"/>
              <p:cNvCxnSpPr/>
              <p:nvPr/>
            </p:nvCxnSpPr>
            <p:spPr>
              <a:xfrm>
                <a:off x="7625060" y="1862375"/>
                <a:ext cx="200297" cy="0"/>
              </a:xfrm>
              <a:prstGeom prst="straightConnector1">
                <a:avLst/>
              </a:prstGeom>
              <a:no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86" name="Straight Arrow Connector 85"/>
              <p:cNvCxnSpPr/>
              <p:nvPr/>
            </p:nvCxnSpPr>
            <p:spPr>
              <a:xfrm>
                <a:off x="7253250" y="2118198"/>
                <a:ext cx="200297" cy="0"/>
              </a:xfrm>
              <a:prstGeom prst="straightConnector1">
                <a:avLst/>
              </a:prstGeom>
              <a:no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87" name="Straight Arrow Connector 86"/>
              <p:cNvCxnSpPr/>
              <p:nvPr/>
            </p:nvCxnSpPr>
            <p:spPr>
              <a:xfrm>
                <a:off x="7052953" y="2340706"/>
                <a:ext cx="200297" cy="0"/>
              </a:xfrm>
              <a:prstGeom prst="straightConnector1">
                <a:avLst/>
              </a:prstGeom>
              <a:no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88" name="Straight Arrow Connector 87"/>
              <p:cNvCxnSpPr/>
              <p:nvPr/>
            </p:nvCxnSpPr>
            <p:spPr>
              <a:xfrm>
                <a:off x="7925506" y="2568875"/>
                <a:ext cx="200297" cy="0"/>
              </a:xfrm>
              <a:prstGeom prst="straightConnector1">
                <a:avLst/>
              </a:prstGeom>
              <a:no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89" name="Straight Arrow Connector 88"/>
              <p:cNvCxnSpPr/>
              <p:nvPr/>
            </p:nvCxnSpPr>
            <p:spPr>
              <a:xfrm flipH="1">
                <a:off x="5429956" y="1865560"/>
                <a:ext cx="200297" cy="0"/>
              </a:xfrm>
              <a:prstGeom prst="straightConnector1">
                <a:avLst/>
              </a:prstGeom>
              <a:no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90" name="Straight Arrow Connector 89"/>
              <p:cNvCxnSpPr/>
              <p:nvPr/>
            </p:nvCxnSpPr>
            <p:spPr>
              <a:xfrm>
                <a:off x="7189493" y="2584235"/>
                <a:ext cx="200297" cy="0"/>
              </a:xfrm>
              <a:prstGeom prst="straightConnector1">
                <a:avLst/>
              </a:prstGeom>
              <a:no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91" name="Straight Arrow Connector 90"/>
              <p:cNvCxnSpPr/>
              <p:nvPr/>
            </p:nvCxnSpPr>
            <p:spPr>
              <a:xfrm>
                <a:off x="6339288" y="2128887"/>
                <a:ext cx="200297" cy="0"/>
              </a:xfrm>
              <a:prstGeom prst="straightConnector1">
                <a:avLst/>
              </a:prstGeom>
              <a:no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92" name="Straight Arrow Connector 91"/>
              <p:cNvCxnSpPr/>
              <p:nvPr/>
            </p:nvCxnSpPr>
            <p:spPr>
              <a:xfrm flipH="1">
                <a:off x="5802578" y="1865560"/>
                <a:ext cx="200297" cy="0"/>
              </a:xfrm>
              <a:prstGeom prst="straightConnector1">
                <a:avLst/>
              </a:prstGeom>
              <a:no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93" name="Straight Arrow Connector 92"/>
              <p:cNvCxnSpPr/>
              <p:nvPr/>
            </p:nvCxnSpPr>
            <p:spPr>
              <a:xfrm flipH="1">
                <a:off x="5461213" y="2108657"/>
                <a:ext cx="200297" cy="0"/>
              </a:xfrm>
              <a:prstGeom prst="straightConnector1">
                <a:avLst/>
              </a:prstGeom>
              <a:noFill/>
              <a:ln w="28575" cap="flat" cmpd="sng" algn="ctr">
                <a:solidFill>
                  <a:srgbClr val="3366FF"/>
                </a:solidFill>
                <a:prstDash val="solid"/>
                <a:headEnd type="arrow"/>
                <a:tailEnd type="none"/>
              </a:ln>
              <a:effectLst>
                <a:outerShdw blurRad="40000" dist="20000" dir="5400000" rotWithShape="0">
                  <a:srgbClr val="000000">
                    <a:alpha val="38000"/>
                  </a:srgbClr>
                </a:outerShdw>
              </a:effectLst>
            </p:spPr>
          </p:cxnSp>
          <p:cxnSp>
            <p:nvCxnSpPr>
              <p:cNvPr id="94" name="Straight Arrow Connector 93"/>
              <p:cNvCxnSpPr/>
              <p:nvPr/>
            </p:nvCxnSpPr>
            <p:spPr>
              <a:xfrm flipH="1">
                <a:off x="5093972" y="2568875"/>
                <a:ext cx="200297" cy="0"/>
              </a:xfrm>
              <a:prstGeom prst="straightConnector1">
                <a:avLst/>
              </a:prstGeom>
              <a:no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95" name="Straight Arrow Connector 94"/>
              <p:cNvCxnSpPr/>
              <p:nvPr/>
            </p:nvCxnSpPr>
            <p:spPr>
              <a:xfrm flipH="1">
                <a:off x="7364573" y="2340706"/>
                <a:ext cx="200297" cy="0"/>
              </a:xfrm>
              <a:prstGeom prst="straightConnector1">
                <a:avLst/>
              </a:prstGeom>
              <a:no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96" name="Straight Arrow Connector 95"/>
              <p:cNvCxnSpPr/>
              <p:nvPr/>
            </p:nvCxnSpPr>
            <p:spPr>
              <a:xfrm flipH="1">
                <a:off x="7564870" y="2111842"/>
                <a:ext cx="200297" cy="0"/>
              </a:xfrm>
              <a:prstGeom prst="straightConnector1">
                <a:avLst/>
              </a:prstGeom>
              <a:no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97" name="Straight Arrow Connector 96"/>
              <p:cNvCxnSpPr/>
              <p:nvPr/>
            </p:nvCxnSpPr>
            <p:spPr>
              <a:xfrm>
                <a:off x="5902726" y="2340706"/>
                <a:ext cx="200297" cy="0"/>
              </a:xfrm>
              <a:prstGeom prst="straightConnector1">
                <a:avLst/>
              </a:prstGeom>
              <a:noFill/>
              <a:ln w="28575" cap="flat" cmpd="sng" algn="ctr">
                <a:solidFill>
                  <a:srgbClr val="3366FF"/>
                </a:solidFill>
                <a:prstDash val="solid"/>
                <a:tailEnd type="arrow"/>
              </a:ln>
              <a:effectLst>
                <a:outerShdw blurRad="40000" dist="20000" dir="5400000" rotWithShape="0">
                  <a:srgbClr val="000000">
                    <a:alpha val="38000"/>
                  </a:srgbClr>
                </a:outerShdw>
              </a:effectLst>
            </p:spPr>
          </p:cxnSp>
        </p:grpSp>
        <p:sp>
          <p:nvSpPr>
            <p:cNvPr id="74" name="TextBox 73"/>
            <p:cNvSpPr txBox="1"/>
            <p:nvPr/>
          </p:nvSpPr>
          <p:spPr>
            <a:xfrm>
              <a:off x="5878007" y="1087564"/>
              <a:ext cx="1282083" cy="402779"/>
            </a:xfrm>
            <a:prstGeom prst="rect">
              <a:avLst/>
            </a:prstGeom>
          </p:spPr>
          <p:txBody>
            <a:bodyPr vert="horz" wrap="none" lIns="91440" tIns="45720" rIns="91440" bIns="45720" rtlCol="0" anchor="ctr">
              <a:normAutofit fontScale="92500" lnSpcReduction="10000"/>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Calibri"/>
                  <a:ea typeface="+mj-ea"/>
                  <a:cs typeface="Calibri"/>
                </a:rPr>
                <a:t>Shuffled data</a:t>
              </a:r>
            </a:p>
          </p:txBody>
        </p:sp>
      </p:grpSp>
      <p:grpSp>
        <p:nvGrpSpPr>
          <p:cNvPr id="68" name="Group 67"/>
          <p:cNvGrpSpPr/>
          <p:nvPr/>
        </p:nvGrpSpPr>
        <p:grpSpPr>
          <a:xfrm>
            <a:off x="4942903" y="1110561"/>
            <a:ext cx="3481090" cy="1277824"/>
            <a:chOff x="4891885" y="1490029"/>
            <a:chExt cx="3481090" cy="1277824"/>
          </a:xfrm>
          <a:solidFill>
            <a:schemeClr val="bg1"/>
          </a:solidFill>
        </p:grpSpPr>
        <p:sp>
          <p:nvSpPr>
            <p:cNvPr id="38" name="Rectangle 37"/>
            <p:cNvSpPr/>
            <p:nvPr/>
          </p:nvSpPr>
          <p:spPr>
            <a:xfrm>
              <a:off x="4891885" y="1490029"/>
              <a:ext cx="3481090" cy="1277824"/>
            </a:xfrm>
            <a:prstGeom prst="rect">
              <a:avLst/>
            </a:prstGeom>
            <a:grp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39" name="Straight Connector 38"/>
            <p:cNvCxnSpPr/>
            <p:nvPr/>
          </p:nvCxnSpPr>
          <p:spPr>
            <a:xfrm>
              <a:off x="5041445" y="1686560"/>
              <a:ext cx="3211735" cy="1160"/>
            </a:xfrm>
            <a:prstGeom prst="line">
              <a:avLst/>
            </a:prstGeom>
            <a:grpFill/>
            <a:ln w="25400" cap="flat" cmpd="sng" algn="ctr">
              <a:solidFill>
                <a:sysClr val="window" lastClr="FFFFFF">
                  <a:lumMod val="85000"/>
                </a:sysClr>
              </a:solidFill>
              <a:prstDash val="solid"/>
            </a:ln>
            <a:effectLst>
              <a:outerShdw blurRad="40000" dist="20000" dir="5400000" rotWithShape="0">
                <a:srgbClr val="000000">
                  <a:alpha val="38000"/>
                </a:srgbClr>
              </a:outerShdw>
            </a:effectLst>
          </p:spPr>
        </p:cxnSp>
        <p:cxnSp>
          <p:nvCxnSpPr>
            <p:cNvPr id="40" name="Straight Connector 39"/>
            <p:cNvCxnSpPr/>
            <p:nvPr/>
          </p:nvCxnSpPr>
          <p:spPr>
            <a:xfrm>
              <a:off x="5041445" y="1918030"/>
              <a:ext cx="3211735" cy="1160"/>
            </a:xfrm>
            <a:prstGeom prst="line">
              <a:avLst/>
            </a:prstGeom>
            <a:grpFill/>
            <a:ln w="25400" cap="flat" cmpd="sng" algn="ctr">
              <a:solidFill>
                <a:sysClr val="window" lastClr="FFFFFF">
                  <a:lumMod val="85000"/>
                </a:sysClr>
              </a:solidFill>
              <a:prstDash val="solid"/>
            </a:ln>
            <a:effectLst>
              <a:outerShdw blurRad="40000" dist="20000" dir="5400000" rotWithShape="0">
                <a:srgbClr val="000000">
                  <a:alpha val="38000"/>
                </a:srgbClr>
              </a:outerShdw>
            </a:effectLst>
          </p:spPr>
        </p:cxnSp>
        <p:cxnSp>
          <p:nvCxnSpPr>
            <p:cNvPr id="41" name="Straight Connector 40"/>
            <p:cNvCxnSpPr/>
            <p:nvPr/>
          </p:nvCxnSpPr>
          <p:spPr>
            <a:xfrm>
              <a:off x="5041445" y="2149499"/>
              <a:ext cx="3211735" cy="1160"/>
            </a:xfrm>
            <a:prstGeom prst="line">
              <a:avLst/>
            </a:prstGeom>
            <a:grpFill/>
            <a:ln w="25400" cap="flat" cmpd="sng" algn="ctr">
              <a:solidFill>
                <a:sysClr val="window" lastClr="FFFFFF">
                  <a:lumMod val="85000"/>
                </a:sysClr>
              </a:solidFill>
              <a:prstDash val="solid"/>
            </a:ln>
            <a:effectLst>
              <a:outerShdw blurRad="40000" dist="20000" dir="5400000" rotWithShape="0">
                <a:srgbClr val="000000">
                  <a:alpha val="38000"/>
                </a:srgbClr>
              </a:outerShdw>
            </a:effectLst>
          </p:spPr>
        </p:cxnSp>
        <p:cxnSp>
          <p:nvCxnSpPr>
            <p:cNvPr id="42" name="Straight Connector 41"/>
            <p:cNvCxnSpPr/>
            <p:nvPr/>
          </p:nvCxnSpPr>
          <p:spPr>
            <a:xfrm>
              <a:off x="5041445" y="2380969"/>
              <a:ext cx="3211735" cy="1160"/>
            </a:xfrm>
            <a:prstGeom prst="line">
              <a:avLst/>
            </a:prstGeom>
            <a:grpFill/>
            <a:ln w="25400" cap="flat" cmpd="sng" algn="ctr">
              <a:solidFill>
                <a:sysClr val="window" lastClr="FFFFFF">
                  <a:lumMod val="85000"/>
                </a:sysClr>
              </a:solidFill>
              <a:prstDash val="solid"/>
            </a:ln>
            <a:effectLst>
              <a:outerShdw blurRad="40000" dist="20000" dir="5400000" rotWithShape="0">
                <a:srgbClr val="000000">
                  <a:alpha val="38000"/>
                </a:srgbClr>
              </a:outerShdw>
            </a:effectLst>
          </p:spPr>
        </p:cxnSp>
        <p:cxnSp>
          <p:nvCxnSpPr>
            <p:cNvPr id="43" name="Straight Connector 42"/>
            <p:cNvCxnSpPr/>
            <p:nvPr/>
          </p:nvCxnSpPr>
          <p:spPr>
            <a:xfrm>
              <a:off x="5041445" y="2612439"/>
              <a:ext cx="3211735" cy="1160"/>
            </a:xfrm>
            <a:prstGeom prst="line">
              <a:avLst/>
            </a:prstGeom>
            <a:grpFill/>
            <a:ln w="25400" cap="flat" cmpd="sng" algn="ctr">
              <a:solidFill>
                <a:sysClr val="window" lastClr="FFFFFF">
                  <a:lumMod val="85000"/>
                </a:sysClr>
              </a:solidFill>
              <a:prstDash val="solid"/>
            </a:ln>
            <a:effectLst>
              <a:outerShdw blurRad="40000" dist="20000" dir="5400000" rotWithShape="0">
                <a:srgbClr val="000000">
                  <a:alpha val="38000"/>
                </a:srgbClr>
              </a:outerShdw>
            </a:effectLst>
          </p:spPr>
        </p:cxnSp>
        <p:cxnSp>
          <p:nvCxnSpPr>
            <p:cNvPr id="44" name="Straight Arrow Connector 43"/>
            <p:cNvCxnSpPr/>
            <p:nvPr/>
          </p:nvCxnSpPr>
          <p:spPr>
            <a:xfrm>
              <a:off x="7661361" y="1655704"/>
              <a:ext cx="200297" cy="0"/>
            </a:xfrm>
            <a:prstGeom prst="straightConnector1">
              <a:avLst/>
            </a:prstGeom>
            <a:grp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45" name="Straight Arrow Connector 44"/>
            <p:cNvCxnSpPr/>
            <p:nvPr/>
          </p:nvCxnSpPr>
          <p:spPr>
            <a:xfrm flipH="1">
              <a:off x="6454854" y="1655704"/>
              <a:ext cx="200297" cy="0"/>
            </a:xfrm>
            <a:prstGeom prst="straightConnector1">
              <a:avLst/>
            </a:prstGeom>
            <a:grp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46" name="Straight Arrow Connector 45"/>
            <p:cNvCxnSpPr/>
            <p:nvPr/>
          </p:nvCxnSpPr>
          <p:spPr>
            <a:xfrm>
              <a:off x="7022107" y="1655704"/>
              <a:ext cx="200297" cy="0"/>
            </a:xfrm>
            <a:prstGeom prst="straightConnector1">
              <a:avLst/>
            </a:prstGeom>
            <a:grp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47" name="Straight Arrow Connector 46"/>
            <p:cNvCxnSpPr/>
            <p:nvPr/>
          </p:nvCxnSpPr>
          <p:spPr>
            <a:xfrm flipH="1">
              <a:off x="7725209" y="2343891"/>
              <a:ext cx="200297" cy="0"/>
            </a:xfrm>
            <a:prstGeom prst="straightConnector1">
              <a:avLst/>
            </a:prstGeom>
            <a:grp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48" name="Straight Arrow Connector 47"/>
            <p:cNvCxnSpPr/>
            <p:nvPr/>
          </p:nvCxnSpPr>
          <p:spPr>
            <a:xfrm>
              <a:off x="7625060" y="1862375"/>
              <a:ext cx="200297" cy="0"/>
            </a:xfrm>
            <a:prstGeom prst="straightConnector1">
              <a:avLst/>
            </a:prstGeom>
            <a:grp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49" name="Straight Arrow Connector 48"/>
            <p:cNvCxnSpPr/>
            <p:nvPr/>
          </p:nvCxnSpPr>
          <p:spPr>
            <a:xfrm>
              <a:off x="7253250" y="2118198"/>
              <a:ext cx="200297" cy="0"/>
            </a:xfrm>
            <a:prstGeom prst="straightConnector1">
              <a:avLst/>
            </a:prstGeom>
            <a:grp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50" name="Straight Arrow Connector 49"/>
            <p:cNvCxnSpPr/>
            <p:nvPr/>
          </p:nvCxnSpPr>
          <p:spPr>
            <a:xfrm>
              <a:off x="7052953" y="2340706"/>
              <a:ext cx="200297" cy="0"/>
            </a:xfrm>
            <a:prstGeom prst="straightConnector1">
              <a:avLst/>
            </a:prstGeom>
            <a:grp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51" name="Straight Arrow Connector 50"/>
            <p:cNvCxnSpPr/>
            <p:nvPr/>
          </p:nvCxnSpPr>
          <p:spPr>
            <a:xfrm>
              <a:off x="7925506" y="2568875"/>
              <a:ext cx="200297" cy="0"/>
            </a:xfrm>
            <a:prstGeom prst="straightConnector1">
              <a:avLst/>
            </a:prstGeom>
            <a:grp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52" name="Straight Arrow Connector 51"/>
            <p:cNvCxnSpPr/>
            <p:nvPr/>
          </p:nvCxnSpPr>
          <p:spPr>
            <a:xfrm flipH="1">
              <a:off x="5429956" y="1865560"/>
              <a:ext cx="200297" cy="0"/>
            </a:xfrm>
            <a:prstGeom prst="straightConnector1">
              <a:avLst/>
            </a:prstGeom>
            <a:grp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53" name="Straight Arrow Connector 52"/>
            <p:cNvCxnSpPr/>
            <p:nvPr/>
          </p:nvCxnSpPr>
          <p:spPr>
            <a:xfrm>
              <a:off x="7189493" y="2584235"/>
              <a:ext cx="200297" cy="0"/>
            </a:xfrm>
            <a:prstGeom prst="straightConnector1">
              <a:avLst/>
            </a:prstGeom>
            <a:grp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54" name="Straight Arrow Connector 53"/>
            <p:cNvCxnSpPr/>
            <p:nvPr/>
          </p:nvCxnSpPr>
          <p:spPr>
            <a:xfrm>
              <a:off x="6339288" y="2128887"/>
              <a:ext cx="200297" cy="0"/>
            </a:xfrm>
            <a:prstGeom prst="straightConnector1">
              <a:avLst/>
            </a:prstGeom>
            <a:grp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55" name="Straight Arrow Connector 54"/>
            <p:cNvCxnSpPr/>
            <p:nvPr/>
          </p:nvCxnSpPr>
          <p:spPr>
            <a:xfrm flipH="1">
              <a:off x="5802578" y="1865560"/>
              <a:ext cx="200297" cy="0"/>
            </a:xfrm>
            <a:prstGeom prst="straightConnector1">
              <a:avLst/>
            </a:prstGeom>
            <a:grp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56" name="Straight Arrow Connector 55"/>
            <p:cNvCxnSpPr/>
            <p:nvPr/>
          </p:nvCxnSpPr>
          <p:spPr>
            <a:xfrm flipH="1">
              <a:off x="5461213" y="2108657"/>
              <a:ext cx="200297" cy="0"/>
            </a:xfrm>
            <a:prstGeom prst="straightConnector1">
              <a:avLst/>
            </a:prstGeom>
            <a:grpFill/>
            <a:ln w="28575" cap="flat" cmpd="sng" algn="ctr">
              <a:solidFill>
                <a:srgbClr val="3366FF"/>
              </a:solidFill>
              <a:prstDash val="solid"/>
              <a:headEnd type="arrow"/>
              <a:tailEnd type="none"/>
            </a:ln>
            <a:effectLst>
              <a:outerShdw blurRad="40000" dist="20000" dir="5400000" rotWithShape="0">
                <a:srgbClr val="000000">
                  <a:alpha val="38000"/>
                </a:srgbClr>
              </a:outerShdw>
            </a:effectLst>
          </p:spPr>
        </p:cxnSp>
        <p:cxnSp>
          <p:nvCxnSpPr>
            <p:cNvPr id="57" name="Straight Arrow Connector 56"/>
            <p:cNvCxnSpPr/>
            <p:nvPr/>
          </p:nvCxnSpPr>
          <p:spPr>
            <a:xfrm flipH="1">
              <a:off x="5093972" y="2568875"/>
              <a:ext cx="200297" cy="0"/>
            </a:xfrm>
            <a:prstGeom prst="straightConnector1">
              <a:avLst/>
            </a:prstGeom>
            <a:grp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58" name="Straight Arrow Connector 57"/>
            <p:cNvCxnSpPr/>
            <p:nvPr/>
          </p:nvCxnSpPr>
          <p:spPr>
            <a:xfrm flipH="1">
              <a:off x="7364573" y="2340706"/>
              <a:ext cx="200297" cy="0"/>
            </a:xfrm>
            <a:prstGeom prst="straightConnector1">
              <a:avLst/>
            </a:prstGeom>
            <a:grp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65" name="Straight Arrow Connector 64"/>
            <p:cNvCxnSpPr/>
            <p:nvPr/>
          </p:nvCxnSpPr>
          <p:spPr>
            <a:xfrm flipH="1">
              <a:off x="7564870" y="2111842"/>
              <a:ext cx="200297" cy="0"/>
            </a:xfrm>
            <a:prstGeom prst="straightConnector1">
              <a:avLst/>
            </a:prstGeom>
            <a:grp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66" name="Straight Arrow Connector 65"/>
            <p:cNvCxnSpPr/>
            <p:nvPr/>
          </p:nvCxnSpPr>
          <p:spPr>
            <a:xfrm>
              <a:off x="5902726" y="2340706"/>
              <a:ext cx="200297" cy="0"/>
            </a:xfrm>
            <a:prstGeom prst="straightConnector1">
              <a:avLst/>
            </a:prstGeom>
            <a:grpFill/>
            <a:ln w="28575" cap="flat" cmpd="sng" algn="ctr">
              <a:solidFill>
                <a:srgbClr val="3366FF"/>
              </a:solidFill>
              <a:prstDash val="solid"/>
              <a:tailEnd type="arrow"/>
            </a:ln>
            <a:effectLst>
              <a:outerShdw blurRad="40000" dist="20000" dir="5400000" rotWithShape="0">
                <a:srgbClr val="000000">
                  <a:alpha val="38000"/>
                </a:srgbClr>
              </a:outerShdw>
            </a:effectLst>
          </p:spPr>
        </p:cxnSp>
      </p:grpSp>
      <p:grpSp>
        <p:nvGrpSpPr>
          <p:cNvPr id="98" name="Group 97"/>
          <p:cNvGrpSpPr/>
          <p:nvPr/>
        </p:nvGrpSpPr>
        <p:grpSpPr>
          <a:xfrm>
            <a:off x="4813087" y="1215929"/>
            <a:ext cx="3481090" cy="1277824"/>
            <a:chOff x="4891885" y="1490029"/>
            <a:chExt cx="3481090" cy="1277824"/>
          </a:xfrm>
          <a:solidFill>
            <a:schemeClr val="bg1"/>
          </a:solidFill>
        </p:grpSpPr>
        <p:sp>
          <p:nvSpPr>
            <p:cNvPr id="99" name="Rectangle 98"/>
            <p:cNvSpPr/>
            <p:nvPr/>
          </p:nvSpPr>
          <p:spPr>
            <a:xfrm>
              <a:off x="4891885" y="1490029"/>
              <a:ext cx="3481090" cy="1277824"/>
            </a:xfrm>
            <a:prstGeom prst="rect">
              <a:avLst/>
            </a:prstGeom>
            <a:grpFill/>
            <a:ln w="9525" cap="flat" cmpd="sng" algn="ctr">
              <a:solidFill>
                <a:sysClr val="windowText" lastClr="00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 lastClr="FFFFFF"/>
                </a:solidFill>
                <a:effectLst/>
                <a:uLnTx/>
                <a:uFillTx/>
                <a:latin typeface="Calibri"/>
                <a:ea typeface="+mn-ea"/>
                <a:cs typeface="+mn-cs"/>
              </a:endParaRPr>
            </a:p>
          </p:txBody>
        </p:sp>
        <p:cxnSp>
          <p:nvCxnSpPr>
            <p:cNvPr id="100" name="Straight Connector 99"/>
            <p:cNvCxnSpPr/>
            <p:nvPr/>
          </p:nvCxnSpPr>
          <p:spPr>
            <a:xfrm>
              <a:off x="5041445" y="1686560"/>
              <a:ext cx="3211735" cy="1160"/>
            </a:xfrm>
            <a:prstGeom prst="line">
              <a:avLst/>
            </a:prstGeom>
            <a:grpFill/>
            <a:ln w="25400" cap="flat" cmpd="sng" algn="ctr">
              <a:solidFill>
                <a:sysClr val="window" lastClr="FFFFFF">
                  <a:lumMod val="85000"/>
                </a:sysClr>
              </a:solidFill>
              <a:prstDash val="solid"/>
            </a:ln>
            <a:effectLst>
              <a:outerShdw blurRad="40000" dist="20000" dir="5400000" rotWithShape="0">
                <a:srgbClr val="000000">
                  <a:alpha val="38000"/>
                </a:srgbClr>
              </a:outerShdw>
            </a:effectLst>
          </p:spPr>
        </p:cxnSp>
        <p:cxnSp>
          <p:nvCxnSpPr>
            <p:cNvPr id="101" name="Straight Connector 100"/>
            <p:cNvCxnSpPr/>
            <p:nvPr/>
          </p:nvCxnSpPr>
          <p:spPr>
            <a:xfrm>
              <a:off x="5041445" y="1918030"/>
              <a:ext cx="3211735" cy="1160"/>
            </a:xfrm>
            <a:prstGeom prst="line">
              <a:avLst/>
            </a:prstGeom>
            <a:grpFill/>
            <a:ln w="25400" cap="flat" cmpd="sng" algn="ctr">
              <a:solidFill>
                <a:sysClr val="window" lastClr="FFFFFF">
                  <a:lumMod val="85000"/>
                </a:sysClr>
              </a:solidFill>
              <a:prstDash val="solid"/>
            </a:ln>
            <a:effectLst>
              <a:outerShdw blurRad="40000" dist="20000" dir="5400000" rotWithShape="0">
                <a:srgbClr val="000000">
                  <a:alpha val="38000"/>
                </a:srgbClr>
              </a:outerShdw>
            </a:effectLst>
          </p:spPr>
        </p:cxnSp>
        <p:cxnSp>
          <p:nvCxnSpPr>
            <p:cNvPr id="102" name="Straight Connector 101"/>
            <p:cNvCxnSpPr/>
            <p:nvPr/>
          </p:nvCxnSpPr>
          <p:spPr>
            <a:xfrm>
              <a:off x="5041445" y="2149499"/>
              <a:ext cx="3211735" cy="1160"/>
            </a:xfrm>
            <a:prstGeom prst="line">
              <a:avLst/>
            </a:prstGeom>
            <a:grpFill/>
            <a:ln w="25400" cap="flat" cmpd="sng" algn="ctr">
              <a:solidFill>
                <a:sysClr val="window" lastClr="FFFFFF">
                  <a:lumMod val="85000"/>
                </a:sysClr>
              </a:solidFill>
              <a:prstDash val="solid"/>
            </a:ln>
            <a:effectLst>
              <a:outerShdw blurRad="40000" dist="20000" dir="5400000" rotWithShape="0">
                <a:srgbClr val="000000">
                  <a:alpha val="38000"/>
                </a:srgbClr>
              </a:outerShdw>
            </a:effectLst>
          </p:spPr>
        </p:cxnSp>
        <p:cxnSp>
          <p:nvCxnSpPr>
            <p:cNvPr id="103" name="Straight Connector 102"/>
            <p:cNvCxnSpPr/>
            <p:nvPr/>
          </p:nvCxnSpPr>
          <p:spPr>
            <a:xfrm>
              <a:off x="5041445" y="2380969"/>
              <a:ext cx="3211735" cy="1160"/>
            </a:xfrm>
            <a:prstGeom prst="line">
              <a:avLst/>
            </a:prstGeom>
            <a:grpFill/>
            <a:ln w="25400" cap="flat" cmpd="sng" algn="ctr">
              <a:solidFill>
                <a:sysClr val="window" lastClr="FFFFFF">
                  <a:lumMod val="85000"/>
                </a:sysClr>
              </a:solidFill>
              <a:prstDash val="solid"/>
            </a:ln>
            <a:effectLst>
              <a:outerShdw blurRad="40000" dist="20000" dir="5400000" rotWithShape="0">
                <a:srgbClr val="000000">
                  <a:alpha val="38000"/>
                </a:srgbClr>
              </a:outerShdw>
            </a:effectLst>
          </p:spPr>
        </p:cxnSp>
        <p:cxnSp>
          <p:nvCxnSpPr>
            <p:cNvPr id="104" name="Straight Connector 103"/>
            <p:cNvCxnSpPr/>
            <p:nvPr/>
          </p:nvCxnSpPr>
          <p:spPr>
            <a:xfrm>
              <a:off x="5041445" y="2612439"/>
              <a:ext cx="3211735" cy="1160"/>
            </a:xfrm>
            <a:prstGeom prst="line">
              <a:avLst/>
            </a:prstGeom>
            <a:grpFill/>
            <a:ln w="25400" cap="flat" cmpd="sng" algn="ctr">
              <a:solidFill>
                <a:sysClr val="window" lastClr="FFFFFF">
                  <a:lumMod val="85000"/>
                </a:sysClr>
              </a:solidFill>
              <a:prstDash val="solid"/>
            </a:ln>
            <a:effectLst>
              <a:outerShdw blurRad="40000" dist="20000" dir="5400000" rotWithShape="0">
                <a:srgbClr val="000000">
                  <a:alpha val="38000"/>
                </a:srgbClr>
              </a:outerShdw>
            </a:effectLst>
          </p:spPr>
        </p:cxnSp>
        <p:cxnSp>
          <p:nvCxnSpPr>
            <p:cNvPr id="105" name="Straight Arrow Connector 104"/>
            <p:cNvCxnSpPr/>
            <p:nvPr/>
          </p:nvCxnSpPr>
          <p:spPr>
            <a:xfrm>
              <a:off x="7661361" y="1655704"/>
              <a:ext cx="200297" cy="0"/>
            </a:xfrm>
            <a:prstGeom prst="straightConnector1">
              <a:avLst/>
            </a:prstGeom>
            <a:grp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106" name="Straight Arrow Connector 105"/>
            <p:cNvCxnSpPr/>
            <p:nvPr/>
          </p:nvCxnSpPr>
          <p:spPr>
            <a:xfrm flipH="1">
              <a:off x="6454854" y="1655704"/>
              <a:ext cx="200297" cy="0"/>
            </a:xfrm>
            <a:prstGeom prst="straightConnector1">
              <a:avLst/>
            </a:prstGeom>
            <a:grp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107" name="Straight Arrow Connector 106"/>
            <p:cNvCxnSpPr/>
            <p:nvPr/>
          </p:nvCxnSpPr>
          <p:spPr>
            <a:xfrm>
              <a:off x="7022107" y="1655704"/>
              <a:ext cx="200297" cy="0"/>
            </a:xfrm>
            <a:prstGeom prst="straightConnector1">
              <a:avLst/>
            </a:prstGeom>
            <a:grp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108" name="Straight Arrow Connector 107"/>
            <p:cNvCxnSpPr/>
            <p:nvPr/>
          </p:nvCxnSpPr>
          <p:spPr>
            <a:xfrm flipH="1">
              <a:off x="7725209" y="2343891"/>
              <a:ext cx="200297" cy="0"/>
            </a:xfrm>
            <a:prstGeom prst="straightConnector1">
              <a:avLst/>
            </a:prstGeom>
            <a:grp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109" name="Straight Arrow Connector 108"/>
            <p:cNvCxnSpPr/>
            <p:nvPr/>
          </p:nvCxnSpPr>
          <p:spPr>
            <a:xfrm>
              <a:off x="7625060" y="1862375"/>
              <a:ext cx="200297" cy="0"/>
            </a:xfrm>
            <a:prstGeom prst="straightConnector1">
              <a:avLst/>
            </a:prstGeom>
            <a:grp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110" name="Straight Arrow Connector 109"/>
            <p:cNvCxnSpPr/>
            <p:nvPr/>
          </p:nvCxnSpPr>
          <p:spPr>
            <a:xfrm>
              <a:off x="7253250" y="2118198"/>
              <a:ext cx="200297" cy="0"/>
            </a:xfrm>
            <a:prstGeom prst="straightConnector1">
              <a:avLst/>
            </a:prstGeom>
            <a:grp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111" name="Straight Arrow Connector 110"/>
            <p:cNvCxnSpPr/>
            <p:nvPr/>
          </p:nvCxnSpPr>
          <p:spPr>
            <a:xfrm>
              <a:off x="7052953" y="2340706"/>
              <a:ext cx="200297" cy="0"/>
            </a:xfrm>
            <a:prstGeom prst="straightConnector1">
              <a:avLst/>
            </a:prstGeom>
            <a:grp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112" name="Straight Arrow Connector 111"/>
            <p:cNvCxnSpPr/>
            <p:nvPr/>
          </p:nvCxnSpPr>
          <p:spPr>
            <a:xfrm>
              <a:off x="7925506" y="2568875"/>
              <a:ext cx="200297" cy="0"/>
            </a:xfrm>
            <a:prstGeom prst="straightConnector1">
              <a:avLst/>
            </a:prstGeom>
            <a:grp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113" name="Straight Arrow Connector 112"/>
            <p:cNvCxnSpPr/>
            <p:nvPr/>
          </p:nvCxnSpPr>
          <p:spPr>
            <a:xfrm flipH="1">
              <a:off x="5429956" y="1865560"/>
              <a:ext cx="200297" cy="0"/>
            </a:xfrm>
            <a:prstGeom prst="straightConnector1">
              <a:avLst/>
            </a:prstGeom>
            <a:grp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114" name="Straight Arrow Connector 113"/>
            <p:cNvCxnSpPr/>
            <p:nvPr/>
          </p:nvCxnSpPr>
          <p:spPr>
            <a:xfrm>
              <a:off x="7189493" y="2584235"/>
              <a:ext cx="200297" cy="0"/>
            </a:xfrm>
            <a:prstGeom prst="straightConnector1">
              <a:avLst/>
            </a:prstGeom>
            <a:grp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115" name="Straight Arrow Connector 114"/>
            <p:cNvCxnSpPr/>
            <p:nvPr/>
          </p:nvCxnSpPr>
          <p:spPr>
            <a:xfrm>
              <a:off x="6339288" y="2128887"/>
              <a:ext cx="200297" cy="0"/>
            </a:xfrm>
            <a:prstGeom prst="straightConnector1">
              <a:avLst/>
            </a:prstGeom>
            <a:grp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116" name="Straight Arrow Connector 115"/>
            <p:cNvCxnSpPr/>
            <p:nvPr/>
          </p:nvCxnSpPr>
          <p:spPr>
            <a:xfrm flipH="1">
              <a:off x="5802578" y="1865560"/>
              <a:ext cx="200297" cy="0"/>
            </a:xfrm>
            <a:prstGeom prst="straightConnector1">
              <a:avLst/>
            </a:prstGeom>
            <a:grp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117" name="Straight Arrow Connector 116"/>
            <p:cNvCxnSpPr/>
            <p:nvPr/>
          </p:nvCxnSpPr>
          <p:spPr>
            <a:xfrm flipH="1">
              <a:off x="5461213" y="2108657"/>
              <a:ext cx="200297" cy="0"/>
            </a:xfrm>
            <a:prstGeom prst="straightConnector1">
              <a:avLst/>
            </a:prstGeom>
            <a:grpFill/>
            <a:ln w="28575" cap="flat" cmpd="sng" algn="ctr">
              <a:solidFill>
                <a:srgbClr val="3366FF"/>
              </a:solidFill>
              <a:prstDash val="solid"/>
              <a:headEnd type="arrow"/>
              <a:tailEnd type="none"/>
            </a:ln>
            <a:effectLst>
              <a:outerShdw blurRad="40000" dist="20000" dir="5400000" rotWithShape="0">
                <a:srgbClr val="000000">
                  <a:alpha val="38000"/>
                </a:srgbClr>
              </a:outerShdw>
            </a:effectLst>
          </p:spPr>
        </p:cxnSp>
        <p:cxnSp>
          <p:nvCxnSpPr>
            <p:cNvPr id="118" name="Straight Arrow Connector 117"/>
            <p:cNvCxnSpPr/>
            <p:nvPr/>
          </p:nvCxnSpPr>
          <p:spPr>
            <a:xfrm flipH="1">
              <a:off x="5093972" y="2568875"/>
              <a:ext cx="200297" cy="0"/>
            </a:xfrm>
            <a:prstGeom prst="straightConnector1">
              <a:avLst/>
            </a:prstGeom>
            <a:grp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119" name="Straight Arrow Connector 118"/>
            <p:cNvCxnSpPr/>
            <p:nvPr/>
          </p:nvCxnSpPr>
          <p:spPr>
            <a:xfrm flipH="1">
              <a:off x="7364573" y="2340706"/>
              <a:ext cx="200297" cy="0"/>
            </a:xfrm>
            <a:prstGeom prst="straightConnector1">
              <a:avLst/>
            </a:prstGeom>
            <a:grpFill/>
            <a:ln w="28575" cap="flat" cmpd="sng" algn="ctr">
              <a:solidFill>
                <a:srgbClr val="3366FF"/>
              </a:solidFill>
              <a:prstDash val="solid"/>
              <a:tailEnd type="arrow"/>
            </a:ln>
            <a:effectLst>
              <a:outerShdw blurRad="40000" dist="20000" dir="5400000" rotWithShape="0">
                <a:srgbClr val="000000">
                  <a:alpha val="38000"/>
                </a:srgbClr>
              </a:outerShdw>
            </a:effectLst>
          </p:spPr>
        </p:cxnSp>
        <p:cxnSp>
          <p:nvCxnSpPr>
            <p:cNvPr id="120" name="Straight Arrow Connector 119"/>
            <p:cNvCxnSpPr/>
            <p:nvPr/>
          </p:nvCxnSpPr>
          <p:spPr>
            <a:xfrm flipH="1">
              <a:off x="7564870" y="2111842"/>
              <a:ext cx="200297" cy="0"/>
            </a:xfrm>
            <a:prstGeom prst="straightConnector1">
              <a:avLst/>
            </a:prstGeom>
            <a:grpFill/>
            <a:ln w="28575" cap="flat" cmpd="sng" algn="ctr">
              <a:solidFill>
                <a:srgbClr val="008000"/>
              </a:solidFill>
              <a:prstDash val="solid"/>
              <a:tailEnd type="arrow"/>
            </a:ln>
            <a:effectLst>
              <a:outerShdw blurRad="40000" dist="20000" dir="5400000" rotWithShape="0">
                <a:srgbClr val="000000">
                  <a:alpha val="38000"/>
                </a:srgbClr>
              </a:outerShdw>
            </a:effectLst>
          </p:spPr>
        </p:cxnSp>
        <p:cxnSp>
          <p:nvCxnSpPr>
            <p:cNvPr id="121" name="Straight Arrow Connector 120"/>
            <p:cNvCxnSpPr/>
            <p:nvPr/>
          </p:nvCxnSpPr>
          <p:spPr>
            <a:xfrm>
              <a:off x="5902726" y="2340706"/>
              <a:ext cx="200297" cy="0"/>
            </a:xfrm>
            <a:prstGeom prst="straightConnector1">
              <a:avLst/>
            </a:prstGeom>
            <a:grpFill/>
            <a:ln w="28575" cap="flat" cmpd="sng" algn="ctr">
              <a:solidFill>
                <a:srgbClr val="3366FF"/>
              </a:solidFill>
              <a:prstDash val="solid"/>
              <a:tailEnd type="arrow"/>
            </a:ln>
            <a:effectLst>
              <a:outerShdw blurRad="40000" dist="20000" dir="5400000" rotWithShape="0">
                <a:srgbClr val="000000">
                  <a:alpha val="38000"/>
                </a:srgbClr>
              </a:outerShdw>
            </a:effectLst>
          </p:spPr>
        </p:cxnSp>
      </p:grpSp>
      <p:grpSp>
        <p:nvGrpSpPr>
          <p:cNvPr id="125" name="Group 124"/>
          <p:cNvGrpSpPr/>
          <p:nvPr/>
        </p:nvGrpSpPr>
        <p:grpSpPr>
          <a:xfrm>
            <a:off x="883063" y="3594758"/>
            <a:ext cx="3031054" cy="2200885"/>
            <a:chOff x="883063" y="2995108"/>
            <a:chExt cx="3031054" cy="2200885"/>
          </a:xfrm>
        </p:grpSpPr>
        <p:pic>
          <p:nvPicPr>
            <p:cNvPr id="122" name="Picture 121"/>
            <p:cNvPicPr>
              <a:picLocks/>
            </p:cNvPicPr>
            <p:nvPr/>
          </p:nvPicPr>
          <p:blipFill rotWithShape="1">
            <a:blip r:embed="rId3"/>
            <a:srcRect l="3647" t="6217" r="79389" b="47962"/>
            <a:stretch/>
          </p:blipFill>
          <p:spPr>
            <a:xfrm>
              <a:off x="1169416" y="2995108"/>
              <a:ext cx="2744701" cy="1926118"/>
            </a:xfrm>
            <a:prstGeom prst="rect">
              <a:avLst/>
            </a:prstGeom>
          </p:spPr>
        </p:pic>
        <p:sp>
          <p:nvSpPr>
            <p:cNvPr id="123" name="TextBox 122"/>
            <p:cNvSpPr txBox="1"/>
            <p:nvPr/>
          </p:nvSpPr>
          <p:spPr>
            <a:xfrm>
              <a:off x="2060897" y="4896140"/>
              <a:ext cx="914400" cy="299853"/>
            </a:xfrm>
            <a:prstGeom prst="rect">
              <a:avLst/>
            </a:prstGeom>
          </p:spPr>
          <p:txBody>
            <a:bodyPr vert="horz" wrap="none" lIns="91440" tIns="45720" rIns="91440" bIns="45720" rtlCol="0" anchor="ctr">
              <a:normAutofit fontScale="70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Calibri"/>
                  <a:ea typeface="+mj-ea"/>
                  <a:cs typeface="Calibri"/>
                </a:rPr>
                <a:t>Distance</a:t>
              </a:r>
            </a:p>
          </p:txBody>
        </p:sp>
        <p:sp>
          <p:nvSpPr>
            <p:cNvPr id="124" name="TextBox 123"/>
            <p:cNvSpPr txBox="1"/>
            <p:nvPr/>
          </p:nvSpPr>
          <p:spPr>
            <a:xfrm rot="16200000">
              <a:off x="653226" y="3603302"/>
              <a:ext cx="759527" cy="299853"/>
            </a:xfrm>
            <a:prstGeom prst="rect">
              <a:avLst/>
            </a:prstGeom>
          </p:spPr>
          <p:txBody>
            <a:bodyPr vert="horz" wrap="none" lIns="91440" tIns="45720" rIns="91440" bIns="45720" rtlCol="0" anchor="ctr">
              <a:normAutofit fontScale="70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Calibri"/>
                  <a:ea typeface="+mj-ea"/>
                  <a:cs typeface="Calibri"/>
                </a:rPr>
                <a:t>Count</a:t>
              </a:r>
            </a:p>
          </p:txBody>
        </p:sp>
      </p:grpSp>
      <p:grpSp>
        <p:nvGrpSpPr>
          <p:cNvPr id="126" name="Group 125"/>
          <p:cNvGrpSpPr/>
          <p:nvPr/>
        </p:nvGrpSpPr>
        <p:grpSpPr>
          <a:xfrm>
            <a:off x="5075075" y="3542004"/>
            <a:ext cx="3017281" cy="2206151"/>
            <a:chOff x="883063" y="3152063"/>
            <a:chExt cx="2847786" cy="2043930"/>
          </a:xfrm>
        </p:grpSpPr>
        <p:pic>
          <p:nvPicPr>
            <p:cNvPr id="127" name="Picture 126"/>
            <p:cNvPicPr>
              <a:picLocks/>
            </p:cNvPicPr>
            <p:nvPr/>
          </p:nvPicPr>
          <p:blipFill rotWithShape="1">
            <a:blip r:embed="rId3"/>
            <a:srcRect l="3389" t="54179" r="79647"/>
            <a:stretch/>
          </p:blipFill>
          <p:spPr>
            <a:xfrm>
              <a:off x="1169416" y="3152063"/>
              <a:ext cx="2561433" cy="1773689"/>
            </a:xfrm>
            <a:prstGeom prst="rect">
              <a:avLst/>
            </a:prstGeom>
          </p:spPr>
        </p:pic>
        <p:sp>
          <p:nvSpPr>
            <p:cNvPr id="128" name="TextBox 127"/>
            <p:cNvSpPr txBox="1"/>
            <p:nvPr/>
          </p:nvSpPr>
          <p:spPr>
            <a:xfrm>
              <a:off x="2060897" y="4896140"/>
              <a:ext cx="914400" cy="299853"/>
            </a:xfrm>
            <a:prstGeom prst="rect">
              <a:avLst/>
            </a:prstGeom>
          </p:spPr>
          <p:txBody>
            <a:bodyPr vert="horz" wrap="none" lIns="91440" tIns="45720" rIns="91440" bIns="45720" rtlCol="0" anchor="ctr">
              <a:normAutofit fontScale="775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Calibri"/>
                  <a:ea typeface="+mj-ea"/>
                  <a:cs typeface="Calibri"/>
                </a:rPr>
                <a:t>Distance</a:t>
              </a:r>
            </a:p>
          </p:txBody>
        </p:sp>
        <p:sp>
          <p:nvSpPr>
            <p:cNvPr id="129" name="TextBox 128"/>
            <p:cNvSpPr txBox="1"/>
            <p:nvPr/>
          </p:nvSpPr>
          <p:spPr>
            <a:xfrm rot="16200000">
              <a:off x="653226" y="3603302"/>
              <a:ext cx="759527" cy="299853"/>
            </a:xfrm>
            <a:prstGeom prst="rect">
              <a:avLst/>
            </a:prstGeom>
          </p:spPr>
          <p:txBody>
            <a:bodyPr vert="horz" wrap="none" lIns="91440" tIns="45720" rIns="91440" bIns="45720" rtlCol="0" anchor="ctr">
              <a:normAutofit fontScale="70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tx1"/>
                  </a:solidFill>
                  <a:effectLst/>
                  <a:uLnTx/>
                  <a:uFillTx/>
                  <a:latin typeface="Calibri"/>
                  <a:ea typeface="+mj-ea"/>
                  <a:cs typeface="Calibri"/>
                </a:rPr>
                <a:t>Count</a:t>
              </a:r>
            </a:p>
          </p:txBody>
        </p:sp>
      </p:grpSp>
      <p:graphicFrame>
        <p:nvGraphicFramePr>
          <p:cNvPr id="132" name="Table 131"/>
          <p:cNvGraphicFramePr>
            <a:graphicFrameLocks noGrp="1"/>
          </p:cNvGraphicFramePr>
          <p:nvPr>
            <p:extLst>
              <p:ext uri="{D42A27DB-BD31-4B8C-83A1-F6EECF244321}">
                <p14:modId xmlns:p14="http://schemas.microsoft.com/office/powerpoint/2010/main" val="696410273"/>
              </p:ext>
            </p:extLst>
          </p:nvPr>
        </p:nvGraphicFramePr>
        <p:xfrm>
          <a:off x="2605888" y="5433008"/>
          <a:ext cx="2950900" cy="1108383"/>
        </p:xfrm>
        <a:graphic>
          <a:graphicData uri="http://schemas.openxmlformats.org/drawingml/2006/table">
            <a:tbl>
              <a:tblPr firstRow="1" bandRow="1"/>
              <a:tblGrid>
                <a:gridCol w="1188140"/>
                <a:gridCol w="881380"/>
                <a:gridCol w="881380"/>
              </a:tblGrid>
              <a:tr h="370840">
                <a:tc>
                  <a:txBody>
                    <a:bodyPr/>
                    <a:lstStyle>
                      <a:lvl1pPr marL="0" algn="l" defTabSz="914400" rtl="0" eaLnBrk="1" latinLnBrk="0" hangingPunct="1">
                        <a:defRPr sz="1800" kern="1200">
                          <a:solidFill>
                            <a:schemeClr val="tx1"/>
                          </a:solidFill>
                          <a:latin typeface="Georgia"/>
                        </a:defRPr>
                      </a:lvl1pPr>
                      <a:lvl2pPr marL="457200" algn="l" defTabSz="914400" rtl="0" eaLnBrk="1" latinLnBrk="0" hangingPunct="1">
                        <a:defRPr sz="1800" kern="1200">
                          <a:solidFill>
                            <a:schemeClr val="tx1"/>
                          </a:solidFill>
                          <a:latin typeface="Georgia"/>
                        </a:defRPr>
                      </a:lvl2pPr>
                      <a:lvl3pPr marL="914400" algn="l" defTabSz="914400" rtl="0" eaLnBrk="1" latinLnBrk="0" hangingPunct="1">
                        <a:defRPr sz="1800" kern="1200">
                          <a:solidFill>
                            <a:schemeClr val="tx1"/>
                          </a:solidFill>
                          <a:latin typeface="Georgia"/>
                        </a:defRPr>
                      </a:lvl3pPr>
                      <a:lvl4pPr marL="1371600" algn="l" defTabSz="914400" rtl="0" eaLnBrk="1" latinLnBrk="0" hangingPunct="1">
                        <a:defRPr sz="1800" kern="1200">
                          <a:solidFill>
                            <a:schemeClr val="tx1"/>
                          </a:solidFill>
                          <a:latin typeface="Georgia"/>
                        </a:defRPr>
                      </a:lvl4pPr>
                      <a:lvl5pPr marL="1828800" algn="l" defTabSz="914400" rtl="0" eaLnBrk="1" latinLnBrk="0" hangingPunct="1">
                        <a:defRPr sz="1800" kern="1200">
                          <a:solidFill>
                            <a:schemeClr val="tx1"/>
                          </a:solidFill>
                          <a:latin typeface="Georgia"/>
                        </a:defRPr>
                      </a:lvl5pPr>
                      <a:lvl6pPr marL="2286000" algn="l" defTabSz="914400" rtl="0" eaLnBrk="1" latinLnBrk="0" hangingPunct="1">
                        <a:defRPr sz="1800" kern="1200">
                          <a:solidFill>
                            <a:schemeClr val="tx1"/>
                          </a:solidFill>
                          <a:latin typeface="Georgia"/>
                        </a:defRPr>
                      </a:lvl6pPr>
                      <a:lvl7pPr marL="2743200" algn="l" defTabSz="914400" rtl="0" eaLnBrk="1" latinLnBrk="0" hangingPunct="1">
                        <a:defRPr sz="1800" kern="1200">
                          <a:solidFill>
                            <a:schemeClr val="tx1"/>
                          </a:solidFill>
                          <a:latin typeface="Georgia"/>
                        </a:defRPr>
                      </a:lvl7pPr>
                      <a:lvl8pPr marL="3200400" algn="l" defTabSz="914400" rtl="0" eaLnBrk="1" latinLnBrk="0" hangingPunct="1">
                        <a:defRPr sz="1800" kern="1200">
                          <a:solidFill>
                            <a:schemeClr val="tx1"/>
                          </a:solidFill>
                          <a:latin typeface="Georgia"/>
                        </a:defRPr>
                      </a:lvl8pPr>
                      <a:lvl9pPr marL="3657600" algn="l" defTabSz="914400" rtl="0" eaLnBrk="1" latinLnBrk="0" hangingPunct="1">
                        <a:defRPr sz="1800" kern="1200">
                          <a:solidFill>
                            <a:schemeClr val="tx1"/>
                          </a:solidFill>
                          <a:latin typeface="Georgia"/>
                        </a:defRPr>
                      </a:lvl9pPr>
                    </a:lstStyle>
                    <a:p>
                      <a:endParaRPr lang="en-US" b="1" dirty="0">
                        <a:latin typeface="Calibri"/>
                        <a:cs typeface="Calibri"/>
                      </a:endParaRPr>
                    </a:p>
                  </a:txBody>
                  <a:tcPr>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eorgia"/>
                        </a:defRPr>
                      </a:lvl1pPr>
                      <a:lvl2pPr marL="457200" algn="l" defTabSz="914400" rtl="0" eaLnBrk="1" latinLnBrk="0" hangingPunct="1">
                        <a:defRPr sz="1800" kern="1200">
                          <a:solidFill>
                            <a:schemeClr val="tx1"/>
                          </a:solidFill>
                          <a:latin typeface="Georgia"/>
                        </a:defRPr>
                      </a:lvl2pPr>
                      <a:lvl3pPr marL="914400" algn="l" defTabSz="914400" rtl="0" eaLnBrk="1" latinLnBrk="0" hangingPunct="1">
                        <a:defRPr sz="1800" kern="1200">
                          <a:solidFill>
                            <a:schemeClr val="tx1"/>
                          </a:solidFill>
                          <a:latin typeface="Georgia"/>
                        </a:defRPr>
                      </a:lvl3pPr>
                      <a:lvl4pPr marL="1371600" algn="l" defTabSz="914400" rtl="0" eaLnBrk="1" latinLnBrk="0" hangingPunct="1">
                        <a:defRPr sz="1800" kern="1200">
                          <a:solidFill>
                            <a:schemeClr val="tx1"/>
                          </a:solidFill>
                          <a:latin typeface="Georgia"/>
                        </a:defRPr>
                      </a:lvl4pPr>
                      <a:lvl5pPr marL="1828800" algn="l" defTabSz="914400" rtl="0" eaLnBrk="1" latinLnBrk="0" hangingPunct="1">
                        <a:defRPr sz="1800" kern="1200">
                          <a:solidFill>
                            <a:schemeClr val="tx1"/>
                          </a:solidFill>
                          <a:latin typeface="Georgia"/>
                        </a:defRPr>
                      </a:lvl5pPr>
                      <a:lvl6pPr marL="2286000" algn="l" defTabSz="914400" rtl="0" eaLnBrk="1" latinLnBrk="0" hangingPunct="1">
                        <a:defRPr sz="1800" kern="1200">
                          <a:solidFill>
                            <a:schemeClr val="tx1"/>
                          </a:solidFill>
                          <a:latin typeface="Georgia"/>
                        </a:defRPr>
                      </a:lvl6pPr>
                      <a:lvl7pPr marL="2743200" algn="l" defTabSz="914400" rtl="0" eaLnBrk="1" latinLnBrk="0" hangingPunct="1">
                        <a:defRPr sz="1800" kern="1200">
                          <a:solidFill>
                            <a:schemeClr val="tx1"/>
                          </a:solidFill>
                          <a:latin typeface="Georgia"/>
                        </a:defRPr>
                      </a:lvl7pPr>
                      <a:lvl8pPr marL="3200400" algn="l" defTabSz="914400" rtl="0" eaLnBrk="1" latinLnBrk="0" hangingPunct="1">
                        <a:defRPr sz="1800" kern="1200">
                          <a:solidFill>
                            <a:schemeClr val="tx1"/>
                          </a:solidFill>
                          <a:latin typeface="Georgia"/>
                        </a:defRPr>
                      </a:lvl8pPr>
                      <a:lvl9pPr marL="3657600" algn="l" defTabSz="914400" rtl="0" eaLnBrk="1" latinLnBrk="0" hangingPunct="1">
                        <a:defRPr sz="1800" kern="1200">
                          <a:solidFill>
                            <a:schemeClr val="tx1"/>
                          </a:solidFill>
                          <a:latin typeface="Georgia"/>
                        </a:defRPr>
                      </a:lvl9pPr>
                    </a:lstStyle>
                    <a:p>
                      <a:r>
                        <a:rPr lang="en-US" b="1" dirty="0" smtClean="0">
                          <a:latin typeface="Calibri"/>
                          <a:cs typeface="Calibri"/>
                        </a:rPr>
                        <a:t>9&lt;d&lt;11</a:t>
                      </a:r>
                      <a:endParaRPr lang="en-US" b="1" dirty="0">
                        <a:latin typeface="Calibri"/>
                        <a:cs typeface="Calibri"/>
                      </a:endParaRPr>
                    </a:p>
                  </a:txBody>
                  <a:tcPr>
                    <a:lnL>
                      <a:noFill/>
                    </a:lnL>
                    <a:lnR>
                      <a:noFill/>
                    </a:lnR>
                    <a:lnT>
                      <a:noFill/>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eorgia"/>
                        </a:defRPr>
                      </a:lvl1pPr>
                      <a:lvl2pPr marL="457200" algn="l" defTabSz="914400" rtl="0" eaLnBrk="1" latinLnBrk="0" hangingPunct="1">
                        <a:defRPr sz="1800" kern="1200">
                          <a:solidFill>
                            <a:schemeClr val="tx1"/>
                          </a:solidFill>
                          <a:latin typeface="Georgia"/>
                        </a:defRPr>
                      </a:lvl2pPr>
                      <a:lvl3pPr marL="914400" algn="l" defTabSz="914400" rtl="0" eaLnBrk="1" latinLnBrk="0" hangingPunct="1">
                        <a:defRPr sz="1800" kern="1200">
                          <a:solidFill>
                            <a:schemeClr val="tx1"/>
                          </a:solidFill>
                          <a:latin typeface="Georgia"/>
                        </a:defRPr>
                      </a:lvl3pPr>
                      <a:lvl4pPr marL="1371600" algn="l" defTabSz="914400" rtl="0" eaLnBrk="1" latinLnBrk="0" hangingPunct="1">
                        <a:defRPr sz="1800" kern="1200">
                          <a:solidFill>
                            <a:schemeClr val="tx1"/>
                          </a:solidFill>
                          <a:latin typeface="Georgia"/>
                        </a:defRPr>
                      </a:lvl4pPr>
                      <a:lvl5pPr marL="1828800" algn="l" defTabSz="914400" rtl="0" eaLnBrk="1" latinLnBrk="0" hangingPunct="1">
                        <a:defRPr sz="1800" kern="1200">
                          <a:solidFill>
                            <a:schemeClr val="tx1"/>
                          </a:solidFill>
                          <a:latin typeface="Georgia"/>
                        </a:defRPr>
                      </a:lvl5pPr>
                      <a:lvl6pPr marL="2286000" algn="l" defTabSz="914400" rtl="0" eaLnBrk="1" latinLnBrk="0" hangingPunct="1">
                        <a:defRPr sz="1800" kern="1200">
                          <a:solidFill>
                            <a:schemeClr val="tx1"/>
                          </a:solidFill>
                          <a:latin typeface="Georgia"/>
                        </a:defRPr>
                      </a:lvl6pPr>
                      <a:lvl7pPr marL="2743200" algn="l" defTabSz="914400" rtl="0" eaLnBrk="1" latinLnBrk="0" hangingPunct="1">
                        <a:defRPr sz="1800" kern="1200">
                          <a:solidFill>
                            <a:schemeClr val="tx1"/>
                          </a:solidFill>
                          <a:latin typeface="Georgia"/>
                        </a:defRPr>
                      </a:lvl7pPr>
                      <a:lvl8pPr marL="3200400" algn="l" defTabSz="914400" rtl="0" eaLnBrk="1" latinLnBrk="0" hangingPunct="1">
                        <a:defRPr sz="1800" kern="1200">
                          <a:solidFill>
                            <a:schemeClr val="tx1"/>
                          </a:solidFill>
                          <a:latin typeface="Georgia"/>
                        </a:defRPr>
                      </a:lvl8pPr>
                      <a:lvl9pPr marL="3657600" algn="l" defTabSz="914400" rtl="0" eaLnBrk="1" latinLnBrk="0" hangingPunct="1">
                        <a:defRPr sz="1800" kern="1200">
                          <a:solidFill>
                            <a:schemeClr val="tx1"/>
                          </a:solidFill>
                          <a:latin typeface="Georgia"/>
                        </a:defRPr>
                      </a:lvl9pPr>
                    </a:lstStyle>
                    <a:p>
                      <a:r>
                        <a:rPr lang="en-US" b="1" strike="noStrike" dirty="0" smtClean="0">
                          <a:latin typeface="Calibri"/>
                          <a:cs typeface="Calibri"/>
                        </a:rPr>
                        <a:t>9&lt;d&lt;11</a:t>
                      </a:r>
                      <a:endParaRPr lang="en-US" b="1" strike="noStrike" dirty="0">
                        <a:latin typeface="Calibri"/>
                        <a:cs typeface="Calibri"/>
                      </a:endParaRPr>
                    </a:p>
                  </a:txBody>
                  <a:tcPr>
                    <a:lnL>
                      <a:noFill/>
                    </a:lnL>
                    <a:lnR>
                      <a:noFill/>
                    </a:lnR>
                    <a:lnT>
                      <a:noFill/>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noFill/>
                  </a:tcPr>
                </a:tc>
              </a:tr>
              <a:tr h="366703">
                <a:tc>
                  <a:txBody>
                    <a:bodyPr/>
                    <a:lstStyle>
                      <a:lvl1pPr marL="0" algn="l" defTabSz="914400" rtl="0" eaLnBrk="1" latinLnBrk="0" hangingPunct="1">
                        <a:defRPr sz="1800" kern="1200">
                          <a:solidFill>
                            <a:schemeClr val="tx1"/>
                          </a:solidFill>
                          <a:latin typeface="Georgia"/>
                        </a:defRPr>
                      </a:lvl1pPr>
                      <a:lvl2pPr marL="457200" algn="l" defTabSz="914400" rtl="0" eaLnBrk="1" latinLnBrk="0" hangingPunct="1">
                        <a:defRPr sz="1800" kern="1200">
                          <a:solidFill>
                            <a:schemeClr val="tx1"/>
                          </a:solidFill>
                          <a:latin typeface="Georgia"/>
                        </a:defRPr>
                      </a:lvl2pPr>
                      <a:lvl3pPr marL="914400" algn="l" defTabSz="914400" rtl="0" eaLnBrk="1" latinLnBrk="0" hangingPunct="1">
                        <a:defRPr sz="1800" kern="1200">
                          <a:solidFill>
                            <a:schemeClr val="tx1"/>
                          </a:solidFill>
                          <a:latin typeface="Georgia"/>
                        </a:defRPr>
                      </a:lvl3pPr>
                      <a:lvl4pPr marL="1371600" algn="l" defTabSz="914400" rtl="0" eaLnBrk="1" latinLnBrk="0" hangingPunct="1">
                        <a:defRPr sz="1800" kern="1200">
                          <a:solidFill>
                            <a:schemeClr val="tx1"/>
                          </a:solidFill>
                          <a:latin typeface="Georgia"/>
                        </a:defRPr>
                      </a:lvl4pPr>
                      <a:lvl5pPr marL="1828800" algn="l" defTabSz="914400" rtl="0" eaLnBrk="1" latinLnBrk="0" hangingPunct="1">
                        <a:defRPr sz="1800" kern="1200">
                          <a:solidFill>
                            <a:schemeClr val="tx1"/>
                          </a:solidFill>
                          <a:latin typeface="Georgia"/>
                        </a:defRPr>
                      </a:lvl5pPr>
                      <a:lvl6pPr marL="2286000" algn="l" defTabSz="914400" rtl="0" eaLnBrk="1" latinLnBrk="0" hangingPunct="1">
                        <a:defRPr sz="1800" kern="1200">
                          <a:solidFill>
                            <a:schemeClr val="tx1"/>
                          </a:solidFill>
                          <a:latin typeface="Georgia"/>
                        </a:defRPr>
                      </a:lvl6pPr>
                      <a:lvl7pPr marL="2743200" algn="l" defTabSz="914400" rtl="0" eaLnBrk="1" latinLnBrk="0" hangingPunct="1">
                        <a:defRPr sz="1800" kern="1200">
                          <a:solidFill>
                            <a:schemeClr val="tx1"/>
                          </a:solidFill>
                          <a:latin typeface="Georgia"/>
                        </a:defRPr>
                      </a:lvl7pPr>
                      <a:lvl8pPr marL="3200400" algn="l" defTabSz="914400" rtl="0" eaLnBrk="1" latinLnBrk="0" hangingPunct="1">
                        <a:defRPr sz="1800" kern="1200">
                          <a:solidFill>
                            <a:schemeClr val="tx1"/>
                          </a:solidFill>
                          <a:latin typeface="Georgia"/>
                        </a:defRPr>
                      </a:lvl8pPr>
                      <a:lvl9pPr marL="3657600" algn="l" defTabSz="914400" rtl="0" eaLnBrk="1" latinLnBrk="0" hangingPunct="1">
                        <a:defRPr sz="1800" kern="1200">
                          <a:solidFill>
                            <a:schemeClr val="tx1"/>
                          </a:solidFill>
                          <a:latin typeface="Georgia"/>
                        </a:defRPr>
                      </a:lvl9pPr>
                    </a:lstStyle>
                    <a:p>
                      <a:pPr algn="r"/>
                      <a:r>
                        <a:rPr lang="en-US" b="1" dirty="0" smtClean="0">
                          <a:latin typeface="Calibri"/>
                          <a:cs typeface="Calibri"/>
                        </a:rPr>
                        <a:t>Real</a:t>
                      </a:r>
                      <a:endParaRPr lang="en-US" b="1" dirty="0">
                        <a:latin typeface="Calibri"/>
                        <a:cs typeface="Calibri"/>
                      </a:endParaRPr>
                    </a:p>
                  </a:txBody>
                  <a:tcPr>
                    <a:lnL>
                      <a:noFill/>
                    </a:lnL>
                    <a:lnR w="28575" cap="flat" cmpd="sng" algn="ctr">
                      <a:solidFill>
                        <a:scrgbClr r="0" g="0" b="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eorgia"/>
                        </a:defRPr>
                      </a:lvl1pPr>
                      <a:lvl2pPr marL="457200" algn="l" defTabSz="914400" rtl="0" eaLnBrk="1" latinLnBrk="0" hangingPunct="1">
                        <a:defRPr sz="1800" kern="1200">
                          <a:solidFill>
                            <a:schemeClr val="tx1"/>
                          </a:solidFill>
                          <a:latin typeface="Georgia"/>
                        </a:defRPr>
                      </a:lvl2pPr>
                      <a:lvl3pPr marL="914400" algn="l" defTabSz="914400" rtl="0" eaLnBrk="1" latinLnBrk="0" hangingPunct="1">
                        <a:defRPr sz="1800" kern="1200">
                          <a:solidFill>
                            <a:schemeClr val="tx1"/>
                          </a:solidFill>
                          <a:latin typeface="Georgia"/>
                        </a:defRPr>
                      </a:lvl3pPr>
                      <a:lvl4pPr marL="1371600" algn="l" defTabSz="914400" rtl="0" eaLnBrk="1" latinLnBrk="0" hangingPunct="1">
                        <a:defRPr sz="1800" kern="1200">
                          <a:solidFill>
                            <a:schemeClr val="tx1"/>
                          </a:solidFill>
                          <a:latin typeface="Georgia"/>
                        </a:defRPr>
                      </a:lvl4pPr>
                      <a:lvl5pPr marL="1828800" algn="l" defTabSz="914400" rtl="0" eaLnBrk="1" latinLnBrk="0" hangingPunct="1">
                        <a:defRPr sz="1800" kern="1200">
                          <a:solidFill>
                            <a:schemeClr val="tx1"/>
                          </a:solidFill>
                          <a:latin typeface="Georgia"/>
                        </a:defRPr>
                      </a:lvl5pPr>
                      <a:lvl6pPr marL="2286000" algn="l" defTabSz="914400" rtl="0" eaLnBrk="1" latinLnBrk="0" hangingPunct="1">
                        <a:defRPr sz="1800" kern="1200">
                          <a:solidFill>
                            <a:schemeClr val="tx1"/>
                          </a:solidFill>
                          <a:latin typeface="Georgia"/>
                        </a:defRPr>
                      </a:lvl6pPr>
                      <a:lvl7pPr marL="2743200" algn="l" defTabSz="914400" rtl="0" eaLnBrk="1" latinLnBrk="0" hangingPunct="1">
                        <a:defRPr sz="1800" kern="1200">
                          <a:solidFill>
                            <a:schemeClr val="tx1"/>
                          </a:solidFill>
                          <a:latin typeface="Georgia"/>
                        </a:defRPr>
                      </a:lvl7pPr>
                      <a:lvl8pPr marL="3200400" algn="l" defTabSz="914400" rtl="0" eaLnBrk="1" latinLnBrk="0" hangingPunct="1">
                        <a:defRPr sz="1800" kern="1200">
                          <a:solidFill>
                            <a:schemeClr val="tx1"/>
                          </a:solidFill>
                          <a:latin typeface="Georgia"/>
                        </a:defRPr>
                      </a:lvl8pPr>
                      <a:lvl9pPr marL="3657600" algn="l" defTabSz="914400" rtl="0" eaLnBrk="1" latinLnBrk="0" hangingPunct="1">
                        <a:defRPr sz="1800" kern="1200">
                          <a:solidFill>
                            <a:schemeClr val="tx1"/>
                          </a:solidFill>
                          <a:latin typeface="Georgia"/>
                        </a:defRPr>
                      </a:lvl9pPr>
                    </a:lstStyle>
                    <a:p>
                      <a:pPr algn="ctr"/>
                      <a:r>
                        <a:rPr lang="en-US" b="1" dirty="0" smtClean="0">
                          <a:latin typeface="Calibri"/>
                          <a:cs typeface="Calibri"/>
                        </a:rPr>
                        <a:t>a</a:t>
                      </a:r>
                      <a:endParaRPr lang="en-US" b="1" dirty="0">
                        <a:latin typeface="Calibri"/>
                        <a:cs typeface="Calibri"/>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FF3A3A">
                        <a:alpha val="40000"/>
                      </a:srgbClr>
                    </a:solidFill>
                  </a:tcPr>
                </a:tc>
                <a:tc>
                  <a:txBody>
                    <a:bodyPr/>
                    <a:lstStyle>
                      <a:lvl1pPr marL="0" algn="l" defTabSz="914400" rtl="0" eaLnBrk="1" latinLnBrk="0" hangingPunct="1">
                        <a:defRPr sz="1800" kern="1200">
                          <a:solidFill>
                            <a:schemeClr val="tx1"/>
                          </a:solidFill>
                          <a:latin typeface="Georgia"/>
                        </a:defRPr>
                      </a:lvl1pPr>
                      <a:lvl2pPr marL="457200" algn="l" defTabSz="914400" rtl="0" eaLnBrk="1" latinLnBrk="0" hangingPunct="1">
                        <a:defRPr sz="1800" kern="1200">
                          <a:solidFill>
                            <a:schemeClr val="tx1"/>
                          </a:solidFill>
                          <a:latin typeface="Georgia"/>
                        </a:defRPr>
                      </a:lvl2pPr>
                      <a:lvl3pPr marL="914400" algn="l" defTabSz="914400" rtl="0" eaLnBrk="1" latinLnBrk="0" hangingPunct="1">
                        <a:defRPr sz="1800" kern="1200">
                          <a:solidFill>
                            <a:schemeClr val="tx1"/>
                          </a:solidFill>
                          <a:latin typeface="Georgia"/>
                        </a:defRPr>
                      </a:lvl3pPr>
                      <a:lvl4pPr marL="1371600" algn="l" defTabSz="914400" rtl="0" eaLnBrk="1" latinLnBrk="0" hangingPunct="1">
                        <a:defRPr sz="1800" kern="1200">
                          <a:solidFill>
                            <a:schemeClr val="tx1"/>
                          </a:solidFill>
                          <a:latin typeface="Georgia"/>
                        </a:defRPr>
                      </a:lvl4pPr>
                      <a:lvl5pPr marL="1828800" algn="l" defTabSz="914400" rtl="0" eaLnBrk="1" latinLnBrk="0" hangingPunct="1">
                        <a:defRPr sz="1800" kern="1200">
                          <a:solidFill>
                            <a:schemeClr val="tx1"/>
                          </a:solidFill>
                          <a:latin typeface="Georgia"/>
                        </a:defRPr>
                      </a:lvl5pPr>
                      <a:lvl6pPr marL="2286000" algn="l" defTabSz="914400" rtl="0" eaLnBrk="1" latinLnBrk="0" hangingPunct="1">
                        <a:defRPr sz="1800" kern="1200">
                          <a:solidFill>
                            <a:schemeClr val="tx1"/>
                          </a:solidFill>
                          <a:latin typeface="Georgia"/>
                        </a:defRPr>
                      </a:lvl6pPr>
                      <a:lvl7pPr marL="2743200" algn="l" defTabSz="914400" rtl="0" eaLnBrk="1" latinLnBrk="0" hangingPunct="1">
                        <a:defRPr sz="1800" kern="1200">
                          <a:solidFill>
                            <a:schemeClr val="tx1"/>
                          </a:solidFill>
                          <a:latin typeface="Georgia"/>
                        </a:defRPr>
                      </a:lvl7pPr>
                      <a:lvl8pPr marL="3200400" algn="l" defTabSz="914400" rtl="0" eaLnBrk="1" latinLnBrk="0" hangingPunct="1">
                        <a:defRPr sz="1800" kern="1200">
                          <a:solidFill>
                            <a:schemeClr val="tx1"/>
                          </a:solidFill>
                          <a:latin typeface="Georgia"/>
                        </a:defRPr>
                      </a:lvl8pPr>
                      <a:lvl9pPr marL="3657600" algn="l" defTabSz="914400" rtl="0" eaLnBrk="1" latinLnBrk="0" hangingPunct="1">
                        <a:defRPr sz="1800" kern="1200">
                          <a:solidFill>
                            <a:schemeClr val="tx1"/>
                          </a:solidFill>
                          <a:latin typeface="Georgia"/>
                        </a:defRPr>
                      </a:lvl9pPr>
                    </a:lstStyle>
                    <a:p>
                      <a:pPr algn="ctr"/>
                      <a:r>
                        <a:rPr lang="en-US" b="1" dirty="0" smtClean="0">
                          <a:latin typeface="Calibri"/>
                          <a:cs typeface="Calibri"/>
                        </a:rPr>
                        <a:t>b</a:t>
                      </a:r>
                      <a:endParaRPr lang="en-US" b="1" dirty="0">
                        <a:latin typeface="Calibri"/>
                        <a:cs typeface="Calibri"/>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008000">
                        <a:alpha val="40000"/>
                      </a:srgbClr>
                    </a:solidFill>
                  </a:tcPr>
                </a:tc>
              </a:tr>
              <a:tr h="370840">
                <a:tc>
                  <a:txBody>
                    <a:bodyPr/>
                    <a:lstStyle>
                      <a:lvl1pPr marL="0" algn="l" defTabSz="914400" rtl="0" eaLnBrk="1" latinLnBrk="0" hangingPunct="1">
                        <a:defRPr sz="1800" kern="1200">
                          <a:solidFill>
                            <a:schemeClr val="tx1"/>
                          </a:solidFill>
                          <a:latin typeface="Georgia"/>
                        </a:defRPr>
                      </a:lvl1pPr>
                      <a:lvl2pPr marL="457200" algn="l" defTabSz="914400" rtl="0" eaLnBrk="1" latinLnBrk="0" hangingPunct="1">
                        <a:defRPr sz="1800" kern="1200">
                          <a:solidFill>
                            <a:schemeClr val="tx1"/>
                          </a:solidFill>
                          <a:latin typeface="Georgia"/>
                        </a:defRPr>
                      </a:lvl2pPr>
                      <a:lvl3pPr marL="914400" algn="l" defTabSz="914400" rtl="0" eaLnBrk="1" latinLnBrk="0" hangingPunct="1">
                        <a:defRPr sz="1800" kern="1200">
                          <a:solidFill>
                            <a:schemeClr val="tx1"/>
                          </a:solidFill>
                          <a:latin typeface="Georgia"/>
                        </a:defRPr>
                      </a:lvl3pPr>
                      <a:lvl4pPr marL="1371600" algn="l" defTabSz="914400" rtl="0" eaLnBrk="1" latinLnBrk="0" hangingPunct="1">
                        <a:defRPr sz="1800" kern="1200">
                          <a:solidFill>
                            <a:schemeClr val="tx1"/>
                          </a:solidFill>
                          <a:latin typeface="Georgia"/>
                        </a:defRPr>
                      </a:lvl4pPr>
                      <a:lvl5pPr marL="1828800" algn="l" defTabSz="914400" rtl="0" eaLnBrk="1" latinLnBrk="0" hangingPunct="1">
                        <a:defRPr sz="1800" kern="1200">
                          <a:solidFill>
                            <a:schemeClr val="tx1"/>
                          </a:solidFill>
                          <a:latin typeface="Georgia"/>
                        </a:defRPr>
                      </a:lvl5pPr>
                      <a:lvl6pPr marL="2286000" algn="l" defTabSz="914400" rtl="0" eaLnBrk="1" latinLnBrk="0" hangingPunct="1">
                        <a:defRPr sz="1800" kern="1200">
                          <a:solidFill>
                            <a:schemeClr val="tx1"/>
                          </a:solidFill>
                          <a:latin typeface="Georgia"/>
                        </a:defRPr>
                      </a:lvl6pPr>
                      <a:lvl7pPr marL="2743200" algn="l" defTabSz="914400" rtl="0" eaLnBrk="1" latinLnBrk="0" hangingPunct="1">
                        <a:defRPr sz="1800" kern="1200">
                          <a:solidFill>
                            <a:schemeClr val="tx1"/>
                          </a:solidFill>
                          <a:latin typeface="Georgia"/>
                        </a:defRPr>
                      </a:lvl7pPr>
                      <a:lvl8pPr marL="3200400" algn="l" defTabSz="914400" rtl="0" eaLnBrk="1" latinLnBrk="0" hangingPunct="1">
                        <a:defRPr sz="1800" kern="1200">
                          <a:solidFill>
                            <a:schemeClr val="tx1"/>
                          </a:solidFill>
                          <a:latin typeface="Georgia"/>
                        </a:defRPr>
                      </a:lvl8pPr>
                      <a:lvl9pPr marL="3657600" algn="l" defTabSz="914400" rtl="0" eaLnBrk="1" latinLnBrk="0" hangingPunct="1">
                        <a:defRPr sz="1800" kern="1200">
                          <a:solidFill>
                            <a:schemeClr val="tx1"/>
                          </a:solidFill>
                          <a:latin typeface="Georgia"/>
                        </a:defRPr>
                      </a:lvl9pPr>
                    </a:lstStyle>
                    <a:p>
                      <a:pPr algn="r"/>
                      <a:r>
                        <a:rPr lang="en-US" b="1" dirty="0" smtClean="0">
                          <a:latin typeface="Calibri"/>
                          <a:cs typeface="Calibri"/>
                        </a:rPr>
                        <a:t>Shuffled</a:t>
                      </a:r>
                      <a:endParaRPr lang="en-US" b="1" dirty="0">
                        <a:latin typeface="Calibri"/>
                        <a:cs typeface="Calibri"/>
                      </a:endParaRPr>
                    </a:p>
                  </a:txBody>
                  <a:tcPr>
                    <a:lnL>
                      <a:noFill/>
                    </a:lnL>
                    <a:lnR w="28575" cap="flat" cmpd="sng" algn="ctr">
                      <a:solidFill>
                        <a:scrgbClr r="0" g="0" b="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Georgia"/>
                        </a:defRPr>
                      </a:lvl1pPr>
                      <a:lvl2pPr marL="457200" algn="l" defTabSz="914400" rtl="0" eaLnBrk="1" latinLnBrk="0" hangingPunct="1">
                        <a:defRPr sz="1800" kern="1200">
                          <a:solidFill>
                            <a:schemeClr val="tx1"/>
                          </a:solidFill>
                          <a:latin typeface="Georgia"/>
                        </a:defRPr>
                      </a:lvl2pPr>
                      <a:lvl3pPr marL="914400" algn="l" defTabSz="914400" rtl="0" eaLnBrk="1" latinLnBrk="0" hangingPunct="1">
                        <a:defRPr sz="1800" kern="1200">
                          <a:solidFill>
                            <a:schemeClr val="tx1"/>
                          </a:solidFill>
                          <a:latin typeface="Georgia"/>
                        </a:defRPr>
                      </a:lvl3pPr>
                      <a:lvl4pPr marL="1371600" algn="l" defTabSz="914400" rtl="0" eaLnBrk="1" latinLnBrk="0" hangingPunct="1">
                        <a:defRPr sz="1800" kern="1200">
                          <a:solidFill>
                            <a:schemeClr val="tx1"/>
                          </a:solidFill>
                          <a:latin typeface="Georgia"/>
                        </a:defRPr>
                      </a:lvl4pPr>
                      <a:lvl5pPr marL="1828800" algn="l" defTabSz="914400" rtl="0" eaLnBrk="1" latinLnBrk="0" hangingPunct="1">
                        <a:defRPr sz="1800" kern="1200">
                          <a:solidFill>
                            <a:schemeClr val="tx1"/>
                          </a:solidFill>
                          <a:latin typeface="Georgia"/>
                        </a:defRPr>
                      </a:lvl5pPr>
                      <a:lvl6pPr marL="2286000" algn="l" defTabSz="914400" rtl="0" eaLnBrk="1" latinLnBrk="0" hangingPunct="1">
                        <a:defRPr sz="1800" kern="1200">
                          <a:solidFill>
                            <a:schemeClr val="tx1"/>
                          </a:solidFill>
                          <a:latin typeface="Georgia"/>
                        </a:defRPr>
                      </a:lvl6pPr>
                      <a:lvl7pPr marL="2743200" algn="l" defTabSz="914400" rtl="0" eaLnBrk="1" latinLnBrk="0" hangingPunct="1">
                        <a:defRPr sz="1800" kern="1200">
                          <a:solidFill>
                            <a:schemeClr val="tx1"/>
                          </a:solidFill>
                          <a:latin typeface="Georgia"/>
                        </a:defRPr>
                      </a:lvl7pPr>
                      <a:lvl8pPr marL="3200400" algn="l" defTabSz="914400" rtl="0" eaLnBrk="1" latinLnBrk="0" hangingPunct="1">
                        <a:defRPr sz="1800" kern="1200">
                          <a:solidFill>
                            <a:schemeClr val="tx1"/>
                          </a:solidFill>
                          <a:latin typeface="Georgia"/>
                        </a:defRPr>
                      </a:lvl8pPr>
                      <a:lvl9pPr marL="3657600" algn="l" defTabSz="914400" rtl="0" eaLnBrk="1" latinLnBrk="0" hangingPunct="1">
                        <a:defRPr sz="1800" kern="1200">
                          <a:solidFill>
                            <a:schemeClr val="tx1"/>
                          </a:solidFill>
                          <a:latin typeface="Georgia"/>
                        </a:defRPr>
                      </a:lvl9pPr>
                    </a:lstStyle>
                    <a:p>
                      <a:pPr algn="ctr"/>
                      <a:r>
                        <a:rPr lang="en-US" b="1" dirty="0" smtClean="0">
                          <a:latin typeface="Calibri"/>
                          <a:cs typeface="Calibri"/>
                        </a:rPr>
                        <a:t>c</a:t>
                      </a:r>
                      <a:endParaRPr lang="en-US" b="1" dirty="0">
                        <a:latin typeface="Calibri"/>
                        <a:cs typeface="Calibri"/>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000090">
                        <a:alpha val="40000"/>
                      </a:srgbClr>
                    </a:solidFill>
                  </a:tcPr>
                </a:tc>
                <a:tc>
                  <a:txBody>
                    <a:bodyPr/>
                    <a:lstStyle>
                      <a:lvl1pPr marL="0" algn="l" defTabSz="914400" rtl="0" eaLnBrk="1" latinLnBrk="0" hangingPunct="1">
                        <a:defRPr sz="1800" kern="1200">
                          <a:solidFill>
                            <a:schemeClr val="tx1"/>
                          </a:solidFill>
                          <a:latin typeface="Georgia"/>
                        </a:defRPr>
                      </a:lvl1pPr>
                      <a:lvl2pPr marL="457200" algn="l" defTabSz="914400" rtl="0" eaLnBrk="1" latinLnBrk="0" hangingPunct="1">
                        <a:defRPr sz="1800" kern="1200">
                          <a:solidFill>
                            <a:schemeClr val="tx1"/>
                          </a:solidFill>
                          <a:latin typeface="Georgia"/>
                        </a:defRPr>
                      </a:lvl2pPr>
                      <a:lvl3pPr marL="914400" algn="l" defTabSz="914400" rtl="0" eaLnBrk="1" latinLnBrk="0" hangingPunct="1">
                        <a:defRPr sz="1800" kern="1200">
                          <a:solidFill>
                            <a:schemeClr val="tx1"/>
                          </a:solidFill>
                          <a:latin typeface="Georgia"/>
                        </a:defRPr>
                      </a:lvl3pPr>
                      <a:lvl4pPr marL="1371600" algn="l" defTabSz="914400" rtl="0" eaLnBrk="1" latinLnBrk="0" hangingPunct="1">
                        <a:defRPr sz="1800" kern="1200">
                          <a:solidFill>
                            <a:schemeClr val="tx1"/>
                          </a:solidFill>
                          <a:latin typeface="Georgia"/>
                        </a:defRPr>
                      </a:lvl4pPr>
                      <a:lvl5pPr marL="1828800" algn="l" defTabSz="914400" rtl="0" eaLnBrk="1" latinLnBrk="0" hangingPunct="1">
                        <a:defRPr sz="1800" kern="1200">
                          <a:solidFill>
                            <a:schemeClr val="tx1"/>
                          </a:solidFill>
                          <a:latin typeface="Georgia"/>
                        </a:defRPr>
                      </a:lvl5pPr>
                      <a:lvl6pPr marL="2286000" algn="l" defTabSz="914400" rtl="0" eaLnBrk="1" latinLnBrk="0" hangingPunct="1">
                        <a:defRPr sz="1800" kern="1200">
                          <a:solidFill>
                            <a:schemeClr val="tx1"/>
                          </a:solidFill>
                          <a:latin typeface="Georgia"/>
                        </a:defRPr>
                      </a:lvl6pPr>
                      <a:lvl7pPr marL="2743200" algn="l" defTabSz="914400" rtl="0" eaLnBrk="1" latinLnBrk="0" hangingPunct="1">
                        <a:defRPr sz="1800" kern="1200">
                          <a:solidFill>
                            <a:schemeClr val="tx1"/>
                          </a:solidFill>
                          <a:latin typeface="Georgia"/>
                        </a:defRPr>
                      </a:lvl7pPr>
                      <a:lvl8pPr marL="3200400" algn="l" defTabSz="914400" rtl="0" eaLnBrk="1" latinLnBrk="0" hangingPunct="1">
                        <a:defRPr sz="1800" kern="1200">
                          <a:solidFill>
                            <a:schemeClr val="tx1"/>
                          </a:solidFill>
                          <a:latin typeface="Georgia"/>
                        </a:defRPr>
                      </a:lvl8pPr>
                      <a:lvl9pPr marL="3657600" algn="l" defTabSz="914400" rtl="0" eaLnBrk="1" latinLnBrk="0" hangingPunct="1">
                        <a:defRPr sz="1800" kern="1200">
                          <a:solidFill>
                            <a:schemeClr val="tx1"/>
                          </a:solidFill>
                          <a:latin typeface="Georgia"/>
                        </a:defRPr>
                      </a:lvl9pPr>
                    </a:lstStyle>
                    <a:p>
                      <a:pPr algn="ctr"/>
                      <a:r>
                        <a:rPr lang="en-US" b="1" dirty="0" smtClean="0">
                          <a:latin typeface="Calibri"/>
                          <a:cs typeface="Calibri"/>
                        </a:rPr>
                        <a:t>d</a:t>
                      </a:r>
                      <a:endParaRPr lang="en-US" b="1" dirty="0">
                        <a:latin typeface="Calibri"/>
                        <a:cs typeface="Calibri"/>
                      </a:endParaRPr>
                    </a:p>
                  </a:txBody>
                  <a:tcPr>
                    <a:lnL w="28575" cap="flat" cmpd="sng" algn="ctr">
                      <a:solidFill>
                        <a:scrgbClr r="0" g="0" b="0"/>
                      </a:solidFill>
                      <a:prstDash val="solid"/>
                      <a:round/>
                      <a:headEnd type="none" w="med" len="med"/>
                      <a:tailEnd type="none" w="med" len="med"/>
                    </a:lnL>
                    <a:lnR w="28575" cap="flat" cmpd="sng" algn="ctr">
                      <a:solidFill>
                        <a:scrgbClr r="0" g="0" b="0"/>
                      </a:solidFill>
                      <a:prstDash val="solid"/>
                      <a:round/>
                      <a:headEnd type="none" w="med" len="med"/>
                      <a:tailEnd type="none" w="med" len="med"/>
                    </a:ln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lnTlToBr w="12700" cmpd="sng">
                      <a:noFill/>
                      <a:prstDash val="solid"/>
                    </a:lnTlToBr>
                    <a:lnBlToTr w="12700" cmpd="sng">
                      <a:noFill/>
                      <a:prstDash val="solid"/>
                    </a:lnBlToTr>
                    <a:solidFill>
                      <a:srgbClr val="C47810">
                        <a:lumMod val="75000"/>
                        <a:alpha val="40000"/>
                      </a:srgbClr>
                    </a:solidFill>
                  </a:tcPr>
                </a:tc>
              </a:tr>
            </a:tbl>
          </a:graphicData>
        </a:graphic>
      </p:graphicFrame>
      <p:grpSp>
        <p:nvGrpSpPr>
          <p:cNvPr id="62" name="Group 61"/>
          <p:cNvGrpSpPr/>
          <p:nvPr/>
        </p:nvGrpSpPr>
        <p:grpSpPr>
          <a:xfrm>
            <a:off x="1871861" y="3285700"/>
            <a:ext cx="4403819" cy="3590974"/>
            <a:chOff x="1871861" y="3285700"/>
            <a:chExt cx="4403819" cy="3590974"/>
          </a:xfrm>
        </p:grpSpPr>
        <p:grpSp>
          <p:nvGrpSpPr>
            <p:cNvPr id="138" name="Group 137"/>
            <p:cNvGrpSpPr/>
            <p:nvPr/>
          </p:nvGrpSpPr>
          <p:grpSpPr>
            <a:xfrm>
              <a:off x="1871861" y="3285700"/>
              <a:ext cx="4403819" cy="3590974"/>
              <a:chOff x="1871861" y="3104288"/>
              <a:chExt cx="4403819" cy="3590974"/>
            </a:xfrm>
          </p:grpSpPr>
          <p:sp>
            <p:nvSpPr>
              <p:cNvPr id="133" name="TextBox 132"/>
              <p:cNvSpPr txBox="1"/>
              <p:nvPr/>
            </p:nvSpPr>
            <p:spPr>
              <a:xfrm>
                <a:off x="3726293" y="6325930"/>
                <a:ext cx="1702838" cy="369332"/>
              </a:xfrm>
              <a:prstGeom prst="rect">
                <a:avLst/>
              </a:prstGeom>
              <a:noFill/>
            </p:spPr>
            <p:txBody>
              <a:bodyPr wrap="none" rtlCol="0">
                <a:spAutoFit/>
              </a:bodyPr>
              <a:lstStyle/>
              <a:p>
                <a:r>
                  <a:rPr lang="en-US" dirty="0" smtClean="0">
                    <a:latin typeface="Calibri"/>
                    <a:cs typeface="Calibri"/>
                  </a:rPr>
                  <a:t>Fisher exact test</a:t>
                </a:r>
                <a:endParaRPr lang="en-US" dirty="0">
                  <a:latin typeface="Calibri"/>
                  <a:cs typeface="Calibri"/>
                </a:endParaRPr>
              </a:p>
            </p:txBody>
          </p:sp>
          <p:sp>
            <p:nvSpPr>
              <p:cNvPr id="135" name="Rectangle 134"/>
              <p:cNvSpPr/>
              <p:nvPr/>
            </p:nvSpPr>
            <p:spPr>
              <a:xfrm>
                <a:off x="1871861" y="3122961"/>
                <a:ext cx="154655" cy="2221195"/>
              </a:xfrm>
              <a:prstGeom prst="rect">
                <a:avLst/>
              </a:prstGeom>
              <a:solidFill>
                <a:srgbClr val="FF3A3A">
                  <a:alpha val="40000"/>
                </a:srgbClr>
              </a:solidFill>
              <a:ln w="9525" cap="flat" cmpd="sng" algn="ctr">
                <a:solidFill>
                  <a:srgbClr val="FF0000">
                    <a:alpha val="40000"/>
                  </a:srgbClr>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rgbClr val="860908">
                    <a:shade val="70000"/>
                    <a:satMod val="105000"/>
                  </a:srgbClr>
                </a:contourClr>
              </a:sp3d>
            </p:spPr>
            <p:txBody>
              <a:bodyPr lIns="0" tIns="0" rIns="0" bIns="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Calibri"/>
                    <a:ea typeface="+mn-ea"/>
                    <a:cs typeface="Calibri"/>
                  </a:rPr>
                  <a:t>a</a:t>
                </a:r>
                <a:endParaRPr kumimoji="0" lang="en-US" sz="1800" b="1" i="0" u="none" strike="noStrike" kern="0" cap="none" spc="0" normalizeH="0" baseline="0" noProof="0" dirty="0">
                  <a:ln>
                    <a:noFill/>
                  </a:ln>
                  <a:solidFill>
                    <a:srgbClr val="000000"/>
                  </a:solidFill>
                  <a:effectLst/>
                  <a:uLnTx/>
                  <a:uFillTx/>
                  <a:latin typeface="Calibri"/>
                  <a:ea typeface="+mn-ea"/>
                  <a:cs typeface="Calibri"/>
                </a:endParaRPr>
              </a:p>
            </p:txBody>
          </p:sp>
          <p:sp>
            <p:nvSpPr>
              <p:cNvPr id="137" name="Rectangle 136"/>
              <p:cNvSpPr/>
              <p:nvPr/>
            </p:nvSpPr>
            <p:spPr>
              <a:xfrm>
                <a:off x="6117122" y="3104288"/>
                <a:ext cx="158558" cy="2183847"/>
              </a:xfrm>
              <a:prstGeom prst="rect">
                <a:avLst/>
              </a:prstGeom>
              <a:solidFill>
                <a:srgbClr val="000090">
                  <a:alpha val="40000"/>
                </a:srgbClr>
              </a:solidFill>
              <a:ln w="9525" cap="flat" cmpd="sng" algn="ctr">
                <a:solidFill>
                  <a:srgbClr val="000090">
                    <a:alpha val="40000"/>
                  </a:srgbClr>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rgbClr val="860908">
                    <a:shade val="70000"/>
                    <a:satMod val="105000"/>
                  </a:srgbClr>
                </a:contourClr>
              </a:sp3d>
            </p:spPr>
            <p:txBody>
              <a:bodyPr lIns="0" tIns="0" rIns="0" bIns="0" rtlCol="0" anchor="t"/>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000000"/>
                    </a:solidFill>
                    <a:effectLst/>
                    <a:uLnTx/>
                    <a:uFillTx/>
                    <a:latin typeface="Calibri"/>
                    <a:ea typeface="+mn-ea"/>
                    <a:cs typeface="Calibri"/>
                  </a:rPr>
                  <a:t>c</a:t>
                </a:r>
                <a:endParaRPr kumimoji="0" lang="en-US" sz="1800" b="1" i="0" u="none" strike="noStrike" kern="0" cap="none" spc="0" normalizeH="0" baseline="0" noProof="0" dirty="0">
                  <a:ln>
                    <a:noFill/>
                  </a:ln>
                  <a:solidFill>
                    <a:srgbClr val="000000"/>
                  </a:solidFill>
                  <a:effectLst/>
                  <a:uLnTx/>
                  <a:uFillTx/>
                  <a:latin typeface="Calibri"/>
                  <a:ea typeface="+mn-ea"/>
                  <a:cs typeface="Calibri"/>
                </a:endParaRPr>
              </a:p>
            </p:txBody>
          </p:sp>
        </p:grpSp>
        <p:cxnSp>
          <p:nvCxnSpPr>
            <p:cNvPr id="59" name="Straight Connector 58"/>
            <p:cNvCxnSpPr/>
            <p:nvPr/>
          </p:nvCxnSpPr>
          <p:spPr>
            <a:xfrm>
              <a:off x="4752219" y="5495203"/>
              <a:ext cx="701422" cy="0"/>
            </a:xfrm>
            <a:prstGeom prst="line">
              <a:avLst/>
            </a:prstGeom>
            <a:ln w="2857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56" name="Rectangle 155"/>
          <p:cNvSpPr/>
          <p:nvPr/>
        </p:nvSpPr>
        <p:spPr>
          <a:xfrm>
            <a:off x="1870313" y="3307099"/>
            <a:ext cx="154655" cy="2221195"/>
          </a:xfrm>
          <a:prstGeom prst="rect">
            <a:avLst/>
          </a:prstGeom>
          <a:solidFill>
            <a:srgbClr val="FF3A3A">
              <a:alpha val="40000"/>
            </a:srgbClr>
          </a:solidFill>
          <a:ln w="9525" cap="flat" cmpd="sng" algn="ctr">
            <a:solidFill>
              <a:srgbClr val="FF0000">
                <a:alpha val="40000"/>
              </a:srgbClr>
            </a:solidFill>
            <a:prstDash val="solid"/>
          </a:ln>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rgbClr val="860908">
                <a:shade val="70000"/>
                <a:satMod val="105000"/>
              </a:srgbClr>
            </a:contourClr>
          </a:sp3d>
        </p:spPr>
        <p:txBody>
          <a:bodyPr lIns="0" tIns="0" rIns="0" bIns="0" rtlCol="0" anchor="t"/>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dirty="0">
              <a:ln>
                <a:noFill/>
              </a:ln>
              <a:solidFill>
                <a:srgbClr val="000000"/>
              </a:solidFill>
              <a:effectLst/>
              <a:uLnTx/>
              <a:uFillTx/>
              <a:latin typeface="Calibri"/>
              <a:ea typeface="+mn-ea"/>
              <a:cs typeface="Calibri"/>
            </a:endParaRPr>
          </a:p>
        </p:txBody>
      </p:sp>
      <p:grpSp>
        <p:nvGrpSpPr>
          <p:cNvPr id="63" name="Group 62"/>
          <p:cNvGrpSpPr/>
          <p:nvPr/>
        </p:nvGrpSpPr>
        <p:grpSpPr>
          <a:xfrm>
            <a:off x="1059859" y="1200742"/>
            <a:ext cx="2531061" cy="1100130"/>
            <a:chOff x="1031637" y="1200742"/>
            <a:chExt cx="2531061" cy="1100130"/>
          </a:xfrm>
        </p:grpSpPr>
        <p:grpSp>
          <p:nvGrpSpPr>
            <p:cNvPr id="29" name="Group 28"/>
            <p:cNvGrpSpPr/>
            <p:nvPr/>
          </p:nvGrpSpPr>
          <p:grpSpPr>
            <a:xfrm>
              <a:off x="1031637" y="1200742"/>
              <a:ext cx="1052917" cy="1100130"/>
              <a:chOff x="5867983" y="2051948"/>
              <a:chExt cx="1052917" cy="1100130"/>
            </a:xfrm>
          </p:grpSpPr>
          <p:sp>
            <p:nvSpPr>
              <p:cNvPr id="30" name="Rounded Rectangle 29"/>
              <p:cNvSpPr/>
              <p:nvPr/>
            </p:nvSpPr>
            <p:spPr>
              <a:xfrm>
                <a:off x="5909515" y="2051948"/>
                <a:ext cx="640080" cy="181350"/>
              </a:xfrm>
              <a:prstGeom prst="roundRect">
                <a:avLst/>
              </a:prstGeom>
              <a:no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1" name="Rounded Rectangle 30"/>
              <p:cNvSpPr/>
              <p:nvPr/>
            </p:nvSpPr>
            <p:spPr>
              <a:xfrm>
                <a:off x="5948789" y="2281642"/>
                <a:ext cx="640080" cy="181350"/>
              </a:xfrm>
              <a:prstGeom prst="roundRect">
                <a:avLst/>
              </a:prstGeom>
              <a:no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2" name="Rounded Rectangle 31"/>
              <p:cNvSpPr/>
              <p:nvPr/>
            </p:nvSpPr>
            <p:spPr>
              <a:xfrm>
                <a:off x="6280820" y="2511337"/>
                <a:ext cx="640080" cy="181350"/>
              </a:xfrm>
              <a:prstGeom prst="roundRect">
                <a:avLst/>
              </a:prstGeom>
              <a:no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3" name="Rounded Rectangle 32"/>
              <p:cNvSpPr/>
              <p:nvPr/>
            </p:nvSpPr>
            <p:spPr>
              <a:xfrm>
                <a:off x="5867983" y="2741032"/>
                <a:ext cx="640080" cy="181350"/>
              </a:xfrm>
              <a:prstGeom prst="roundRect">
                <a:avLst/>
              </a:prstGeom>
              <a:no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34" name="Rounded Rectangle 33"/>
              <p:cNvSpPr/>
              <p:nvPr/>
            </p:nvSpPr>
            <p:spPr>
              <a:xfrm>
                <a:off x="6049068" y="2970728"/>
                <a:ext cx="640080" cy="181350"/>
              </a:xfrm>
              <a:prstGeom prst="roundRect">
                <a:avLst/>
              </a:prstGeom>
              <a:no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158" name="Rounded Rectangle 157"/>
            <p:cNvSpPr/>
            <p:nvPr/>
          </p:nvSpPr>
          <p:spPr>
            <a:xfrm>
              <a:off x="2922618" y="1669391"/>
              <a:ext cx="640080" cy="181350"/>
            </a:xfrm>
            <a:prstGeom prst="roundRect">
              <a:avLst/>
            </a:prstGeom>
            <a:noFill/>
            <a:ln w="9525" cap="flat" cmpd="sng" algn="ctr">
              <a:solidFill>
                <a:srgbClr val="FF0000"/>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b="0" i="0" u="none" strike="noStrike" kern="0" cap="none" spc="0" normalizeH="0" baseline="0" noProof="0">
                <a:ln>
                  <a:noFill/>
                </a:ln>
                <a:solidFill>
                  <a:sysClr val="window" lastClr="FFFFFF"/>
                </a:solidFill>
                <a:effectLst/>
                <a:uLnTx/>
                <a:uFillTx/>
                <a:latin typeface="Calibri"/>
                <a:ea typeface="+mn-ea"/>
                <a:cs typeface="+mn-cs"/>
              </a:endParaRPr>
            </a:p>
          </p:txBody>
        </p:sp>
      </p:grpSp>
      <p:grpSp>
        <p:nvGrpSpPr>
          <p:cNvPr id="64" name="Group 63"/>
          <p:cNvGrpSpPr/>
          <p:nvPr/>
        </p:nvGrpSpPr>
        <p:grpSpPr>
          <a:xfrm>
            <a:off x="1265218" y="1219308"/>
            <a:ext cx="2589209" cy="1072180"/>
            <a:chOff x="1265218" y="1219308"/>
            <a:chExt cx="2589209" cy="1072180"/>
          </a:xfrm>
        </p:grpSpPr>
        <p:sp>
          <p:nvSpPr>
            <p:cNvPr id="157" name="Block Arc 156"/>
            <p:cNvSpPr/>
            <p:nvPr/>
          </p:nvSpPr>
          <p:spPr>
            <a:xfrm>
              <a:off x="1285714" y="1219308"/>
              <a:ext cx="241216" cy="196120"/>
            </a:xfrm>
            <a:prstGeom prst="blockArc">
              <a:avLst>
                <a:gd name="adj1" fmla="val 10800000"/>
                <a:gd name="adj2" fmla="val 21553513"/>
                <a:gd name="adj3" fmla="val 0"/>
              </a:avLst>
            </a:prstGeom>
            <a:solidFill>
              <a:srgbClr val="FF0000"/>
            </a:solidFill>
            <a:ln w="12700" cmpd="sng">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9" name="Block Arc 158"/>
            <p:cNvSpPr/>
            <p:nvPr/>
          </p:nvSpPr>
          <p:spPr>
            <a:xfrm>
              <a:off x="1345819" y="1435640"/>
              <a:ext cx="176716" cy="147348"/>
            </a:xfrm>
            <a:prstGeom prst="blockArc">
              <a:avLst>
                <a:gd name="adj1" fmla="val 10800000"/>
                <a:gd name="adj2" fmla="val 21553513"/>
                <a:gd name="adj3" fmla="val 0"/>
              </a:avLst>
            </a:prstGeom>
            <a:solidFill>
              <a:srgbClr val="FF0000"/>
            </a:solidFill>
            <a:ln w="12700" cmpd="sng">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0" name="Block Arc 159"/>
            <p:cNvSpPr/>
            <p:nvPr/>
          </p:nvSpPr>
          <p:spPr>
            <a:xfrm>
              <a:off x="1703268" y="1690394"/>
              <a:ext cx="120699" cy="147348"/>
            </a:xfrm>
            <a:prstGeom prst="blockArc">
              <a:avLst>
                <a:gd name="adj1" fmla="val 10800000"/>
                <a:gd name="adj2" fmla="val 21553513"/>
                <a:gd name="adj3" fmla="val 0"/>
              </a:avLst>
            </a:prstGeom>
            <a:solidFill>
              <a:srgbClr val="FF0000"/>
            </a:solidFill>
            <a:ln w="12700" cmpd="sng">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1" name="Block Arc 160"/>
            <p:cNvSpPr/>
            <p:nvPr/>
          </p:nvSpPr>
          <p:spPr>
            <a:xfrm>
              <a:off x="1265218" y="1925830"/>
              <a:ext cx="160651" cy="147348"/>
            </a:xfrm>
            <a:prstGeom prst="blockArc">
              <a:avLst>
                <a:gd name="adj1" fmla="val 10800000"/>
                <a:gd name="adj2" fmla="val 21553513"/>
                <a:gd name="adj3" fmla="val 0"/>
              </a:avLst>
            </a:prstGeom>
            <a:solidFill>
              <a:srgbClr val="FF0000"/>
            </a:solidFill>
            <a:ln w="12700" cmpd="sng">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2" name="Block Arc 161"/>
            <p:cNvSpPr/>
            <p:nvPr/>
          </p:nvSpPr>
          <p:spPr>
            <a:xfrm>
              <a:off x="1481544" y="2144140"/>
              <a:ext cx="120699" cy="147348"/>
            </a:xfrm>
            <a:prstGeom prst="blockArc">
              <a:avLst>
                <a:gd name="adj1" fmla="val 10800000"/>
                <a:gd name="adj2" fmla="val 21553513"/>
                <a:gd name="adj3" fmla="val 0"/>
              </a:avLst>
            </a:prstGeom>
            <a:solidFill>
              <a:srgbClr val="FF0000"/>
            </a:solidFill>
            <a:ln w="12700" cmpd="sng">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3" name="Block Arc 162"/>
            <p:cNvSpPr/>
            <p:nvPr/>
          </p:nvSpPr>
          <p:spPr>
            <a:xfrm>
              <a:off x="3226299" y="1680208"/>
              <a:ext cx="90684" cy="147348"/>
            </a:xfrm>
            <a:prstGeom prst="blockArc">
              <a:avLst>
                <a:gd name="adj1" fmla="val 10800000"/>
                <a:gd name="adj2" fmla="val 21553513"/>
                <a:gd name="adj3" fmla="val 0"/>
              </a:avLst>
            </a:prstGeom>
            <a:solidFill>
              <a:srgbClr val="FF0000"/>
            </a:solidFill>
            <a:ln w="12700" cmpd="sng">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4" name="Block Arc 163"/>
            <p:cNvSpPr/>
            <p:nvPr/>
          </p:nvSpPr>
          <p:spPr>
            <a:xfrm>
              <a:off x="3177498" y="1920488"/>
              <a:ext cx="554616" cy="147348"/>
            </a:xfrm>
            <a:prstGeom prst="blockArc">
              <a:avLst>
                <a:gd name="adj1" fmla="val 10800000"/>
                <a:gd name="adj2" fmla="val 21553513"/>
                <a:gd name="adj3" fmla="val 0"/>
              </a:avLst>
            </a:prstGeom>
            <a:solidFill>
              <a:srgbClr val="FF0000"/>
            </a:solidFill>
            <a:ln w="12700" cmpd="sng">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65" name="Block Arc 164"/>
            <p:cNvSpPr/>
            <p:nvPr/>
          </p:nvSpPr>
          <p:spPr>
            <a:xfrm>
              <a:off x="1690921" y="1445695"/>
              <a:ext cx="2163506" cy="147348"/>
            </a:xfrm>
            <a:prstGeom prst="blockArc">
              <a:avLst>
                <a:gd name="adj1" fmla="val 10800000"/>
                <a:gd name="adj2" fmla="val 21553513"/>
                <a:gd name="adj3" fmla="val 0"/>
              </a:avLst>
            </a:prstGeom>
            <a:solidFill>
              <a:schemeClr val="tx1"/>
            </a:solidFill>
            <a:ln w="12700" cmpd="sng">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4737284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dissolve">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3"/>
                                        </p:tgtEl>
                                        <p:attrNameLst>
                                          <p:attrName>style.visibility</p:attrName>
                                        </p:attrNameLst>
                                      </p:cBhvr>
                                      <p:to>
                                        <p:strVal val="visible"/>
                                      </p:to>
                                    </p:set>
                                    <p:animEffect transition="in" filter="dissolve">
                                      <p:cBhvr>
                                        <p:cTn id="12" dur="500"/>
                                        <p:tgtEl>
                                          <p:spTgt spid="6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dissolve">
                                      <p:cBhvr>
                                        <p:cTn id="17" dur="500"/>
                                        <p:tgtEl>
                                          <p:spTgt spid="7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dissolve">
                                      <p:cBhvr>
                                        <p:cTn id="22" dur="500"/>
                                        <p:tgtEl>
                                          <p:spTgt spid="68"/>
                                        </p:tgtEl>
                                      </p:cBhvr>
                                    </p:animEffect>
                                  </p:childTnLst>
                                </p:cTn>
                              </p:par>
                              <p:par>
                                <p:cTn id="23" presetID="9" presetClass="entr" presetSubtype="0" fill="hold" nodeType="withEffect">
                                  <p:stCondLst>
                                    <p:cond delay="0"/>
                                  </p:stCondLst>
                                  <p:childTnLst>
                                    <p:set>
                                      <p:cBhvr>
                                        <p:cTn id="24" dur="1" fill="hold">
                                          <p:stCondLst>
                                            <p:cond delay="0"/>
                                          </p:stCondLst>
                                        </p:cTn>
                                        <p:tgtEl>
                                          <p:spTgt spid="98"/>
                                        </p:tgtEl>
                                        <p:attrNameLst>
                                          <p:attrName>style.visibility</p:attrName>
                                        </p:attrNameLst>
                                      </p:cBhvr>
                                      <p:to>
                                        <p:strVal val="visible"/>
                                      </p:to>
                                    </p:set>
                                    <p:animEffect transition="in" filter="dissolve">
                                      <p:cBhvr>
                                        <p:cTn id="25" dur="500"/>
                                        <p:tgtEl>
                                          <p:spTgt spid="98"/>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26"/>
                                        </p:tgtEl>
                                        <p:attrNameLst>
                                          <p:attrName>style.visibility</p:attrName>
                                        </p:attrNameLst>
                                      </p:cBhvr>
                                      <p:to>
                                        <p:strVal val="visible"/>
                                      </p:to>
                                    </p:set>
                                    <p:animEffect transition="in" filter="dissolve">
                                      <p:cBhvr>
                                        <p:cTn id="30" dur="500"/>
                                        <p:tgtEl>
                                          <p:spTgt spid="126"/>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132"/>
                                        </p:tgtEl>
                                        <p:attrNameLst>
                                          <p:attrName>style.visibility</p:attrName>
                                        </p:attrNameLst>
                                      </p:cBhvr>
                                      <p:to>
                                        <p:strVal val="visible"/>
                                      </p:to>
                                    </p:set>
                                    <p:animEffect transition="in" filter="dissolve">
                                      <p:cBhvr>
                                        <p:cTn id="35" dur="500"/>
                                        <p:tgtEl>
                                          <p:spTgt spid="132"/>
                                        </p:tgtEl>
                                      </p:cBhvr>
                                    </p:animEffect>
                                  </p:childTnLst>
                                </p:cTn>
                              </p:par>
                              <p:par>
                                <p:cTn id="36" presetID="9" presetClass="entr" presetSubtype="0" fill="hold" nodeType="with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dissolve">
                                      <p:cBhvr>
                                        <p:cTn id="38" dur="500"/>
                                        <p:tgtEl>
                                          <p:spTgt spid="62"/>
                                        </p:tgtEl>
                                      </p:cBhvr>
                                    </p:animEffect>
                                  </p:childTnLst>
                                </p:cTn>
                              </p:par>
                              <p:par>
                                <p:cTn id="39" presetID="9" presetClass="exit" presetSubtype="0" fill="hold" grpId="0" nodeType="withEffect">
                                  <p:stCondLst>
                                    <p:cond delay="0"/>
                                  </p:stCondLst>
                                  <p:childTnLst>
                                    <p:animEffect transition="out" filter="dissolve">
                                      <p:cBhvr>
                                        <p:cTn id="40" dur="500"/>
                                        <p:tgtEl>
                                          <p:spTgt spid="156"/>
                                        </p:tgtEl>
                                      </p:cBhvr>
                                    </p:animEffect>
                                    <p:set>
                                      <p:cBhvr>
                                        <p:cTn id="41" dur="1" fill="hold">
                                          <p:stCondLst>
                                            <p:cond delay="499"/>
                                          </p:stCondLst>
                                        </p:cTn>
                                        <p:tgtEl>
                                          <p:spTgt spid="1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Detecting distance biases</a:t>
            </a:r>
          </a:p>
        </p:txBody>
      </p:sp>
      <p:sp>
        <p:nvSpPr>
          <p:cNvPr id="4" name="Slide Number Placeholder 3"/>
          <p:cNvSpPr>
            <a:spLocks noGrp="1"/>
          </p:cNvSpPr>
          <p:nvPr>
            <p:ph type="sldNum" sz="quarter" idx="10"/>
          </p:nvPr>
        </p:nvSpPr>
        <p:spPr/>
        <p:txBody>
          <a:bodyPr/>
          <a:lstStyle/>
          <a:p>
            <a:fld id="{2C6B1FF6-39B9-40F5-8B67-33C6354A3D4F}" type="slidenum">
              <a:rPr lang="en-US" smtClean="0"/>
              <a:pPr/>
              <a:t>15</a:t>
            </a:fld>
            <a:endParaRPr lang="en-US" dirty="0"/>
          </a:p>
        </p:txBody>
      </p:sp>
      <p:pic>
        <p:nvPicPr>
          <p:cNvPr id="5" name="Picture 4"/>
          <p:cNvPicPr>
            <a:picLocks noChangeAspect="1"/>
          </p:cNvPicPr>
          <p:nvPr/>
        </p:nvPicPr>
        <p:blipFill rotWithShape="1">
          <a:blip r:embed="rId4"/>
          <a:srcRect r="83598"/>
          <a:stretch/>
        </p:blipFill>
        <p:spPr>
          <a:xfrm>
            <a:off x="694140" y="1188204"/>
            <a:ext cx="864744" cy="1071764"/>
          </a:xfrm>
          <a:prstGeom prst="rect">
            <a:avLst/>
          </a:prstGeom>
        </p:spPr>
      </p:pic>
      <p:grpSp>
        <p:nvGrpSpPr>
          <p:cNvPr id="71" name="Group 70"/>
          <p:cNvGrpSpPr/>
          <p:nvPr/>
        </p:nvGrpSpPr>
        <p:grpSpPr>
          <a:xfrm>
            <a:off x="1792984" y="753137"/>
            <a:ext cx="2129323" cy="1935462"/>
            <a:chOff x="1792984" y="753137"/>
            <a:chExt cx="2129323" cy="1935462"/>
          </a:xfrm>
        </p:grpSpPr>
        <p:pic>
          <p:nvPicPr>
            <p:cNvPr id="40" name="Picture 39" descr="btd_NAR_FBgn0000233.png"/>
            <p:cNvPicPr>
              <a:picLocks noChangeAspect="1"/>
            </p:cNvPicPr>
            <p:nvPr/>
          </p:nvPicPr>
          <p:blipFill rotWithShape="1">
            <a:blip r:embed="rId5">
              <a:extLst>
                <a:ext uri="{28A0092B-C50C-407E-A947-70E740481C1C}">
                  <a14:useLocalDpi xmlns:a14="http://schemas.microsoft.com/office/drawing/2010/main" val="0"/>
                </a:ext>
              </a:extLst>
            </a:blip>
            <a:srcRect l="15159" b="15210"/>
            <a:stretch/>
          </p:blipFill>
          <p:spPr>
            <a:xfrm>
              <a:off x="2991909" y="1110782"/>
              <a:ext cx="459542" cy="286851"/>
            </a:xfrm>
            <a:prstGeom prst="rect">
              <a:avLst/>
            </a:prstGeom>
          </p:spPr>
        </p:pic>
        <p:grpSp>
          <p:nvGrpSpPr>
            <p:cNvPr id="41" name="Group 40"/>
            <p:cNvGrpSpPr/>
            <p:nvPr/>
          </p:nvGrpSpPr>
          <p:grpSpPr>
            <a:xfrm>
              <a:off x="1792984" y="753137"/>
              <a:ext cx="2129323" cy="933571"/>
              <a:chOff x="2189359" y="1091535"/>
              <a:chExt cx="2129323" cy="962205"/>
            </a:xfrm>
          </p:grpSpPr>
          <p:grpSp>
            <p:nvGrpSpPr>
              <p:cNvPr id="57" name="Group 56"/>
              <p:cNvGrpSpPr/>
              <p:nvPr/>
            </p:nvGrpSpPr>
            <p:grpSpPr>
              <a:xfrm>
                <a:off x="2252832" y="1350819"/>
                <a:ext cx="1637551" cy="681222"/>
                <a:chOff x="3031431" y="1163642"/>
                <a:chExt cx="1637551" cy="681222"/>
              </a:xfrm>
            </p:grpSpPr>
            <p:grpSp>
              <p:nvGrpSpPr>
                <p:cNvPr id="59" name="Group 58"/>
                <p:cNvGrpSpPr/>
                <p:nvPr/>
              </p:nvGrpSpPr>
              <p:grpSpPr>
                <a:xfrm>
                  <a:off x="3232442" y="1163642"/>
                  <a:ext cx="1436540" cy="674287"/>
                  <a:chOff x="5221325" y="4185128"/>
                  <a:chExt cx="1755660" cy="800856"/>
                </a:xfrm>
              </p:grpSpPr>
              <p:sp>
                <p:nvSpPr>
                  <p:cNvPr id="62" name="Oval 6"/>
                  <p:cNvSpPr>
                    <a:spLocks noChangeArrowheads="1"/>
                  </p:cNvSpPr>
                  <p:nvPr/>
                </p:nvSpPr>
                <p:spPr bwMode="auto">
                  <a:xfrm>
                    <a:off x="6320349" y="4185128"/>
                    <a:ext cx="626452" cy="556604"/>
                  </a:xfrm>
                  <a:prstGeom prst="ellipse">
                    <a:avLst/>
                  </a:prstGeom>
                  <a:noFill/>
                  <a:ln w="9525">
                    <a:solidFill>
                      <a:sysClr val="windowText" lastClr="000000"/>
                    </a:solidFill>
                    <a:round/>
                    <a:headEnd/>
                    <a:tailEnd/>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endParaRPr>
                  </a:p>
                </p:txBody>
              </p:sp>
              <p:sp>
                <p:nvSpPr>
                  <p:cNvPr id="63" name="Text Box 7"/>
                  <p:cNvSpPr txBox="1">
                    <a:spLocks noChangeArrowheads="1"/>
                  </p:cNvSpPr>
                  <p:nvPr/>
                </p:nvSpPr>
                <p:spPr bwMode="auto">
                  <a:xfrm>
                    <a:off x="6312457" y="4656990"/>
                    <a:ext cx="664528" cy="328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Calibri"/>
                        <a:ea typeface="ＭＳ Ｐゴシック" pitchFamily="34" charset="-128"/>
                        <a:cs typeface="Calibri"/>
                      </a:rPr>
                      <a:t>Motif</a:t>
                    </a:r>
                    <a:endParaRPr kumimoji="0" lang="en-US" sz="1200" b="0" i="0" u="none" strike="noStrike" kern="0" cap="none" spc="0" normalizeH="0" baseline="0" noProof="0" dirty="0">
                      <a:ln>
                        <a:noFill/>
                      </a:ln>
                      <a:solidFill>
                        <a:sysClr val="windowText" lastClr="000000"/>
                      </a:solidFill>
                      <a:effectLst/>
                      <a:uLnTx/>
                      <a:uFillTx/>
                      <a:latin typeface="Calibri"/>
                      <a:ea typeface="ＭＳ Ｐゴシック" pitchFamily="34" charset="-128"/>
                      <a:cs typeface="Calibri"/>
                    </a:endParaRPr>
                  </a:p>
                </p:txBody>
              </p:sp>
              <p:cxnSp>
                <p:nvCxnSpPr>
                  <p:cNvPr id="64" name="AutoShape 20"/>
                  <p:cNvCxnSpPr>
                    <a:cxnSpLocks noChangeShapeType="1"/>
                    <a:stCxn id="62" idx="0"/>
                    <a:endCxn id="62" idx="6"/>
                  </p:cNvCxnSpPr>
                  <p:nvPr/>
                </p:nvCxnSpPr>
                <p:spPr bwMode="auto">
                  <a:xfrm rot="16200000" flipH="1">
                    <a:off x="6651036" y="4167666"/>
                    <a:ext cx="278302" cy="313226"/>
                  </a:xfrm>
                  <a:prstGeom prst="curvedConnector4">
                    <a:avLst>
                      <a:gd name="adj1" fmla="val -97559"/>
                      <a:gd name="adj2" fmla="val 189195"/>
                    </a:avLst>
                  </a:prstGeom>
                  <a:noFill/>
                  <a:ln w="952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 name="Oval 6"/>
                  <p:cNvSpPr>
                    <a:spLocks noChangeArrowheads="1"/>
                  </p:cNvSpPr>
                  <p:nvPr/>
                </p:nvSpPr>
                <p:spPr bwMode="auto">
                  <a:xfrm>
                    <a:off x="5221325" y="4193632"/>
                    <a:ext cx="626452" cy="556602"/>
                  </a:xfrm>
                  <a:prstGeom prst="ellipse">
                    <a:avLst/>
                  </a:prstGeom>
                  <a:noFill/>
                  <a:ln w="9525">
                    <a:solidFill>
                      <a:sysClr val="windowText" lastClr="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endParaRPr>
                  </a:p>
                </p:txBody>
              </p:sp>
              <p:cxnSp>
                <p:nvCxnSpPr>
                  <p:cNvPr id="66" name="AutoShape 20"/>
                  <p:cNvCxnSpPr>
                    <a:cxnSpLocks noChangeShapeType="1"/>
                    <a:stCxn id="65" idx="0"/>
                    <a:endCxn id="65" idx="2"/>
                  </p:cNvCxnSpPr>
                  <p:nvPr/>
                </p:nvCxnSpPr>
                <p:spPr bwMode="auto">
                  <a:xfrm rot="16200000" flipH="1" flipV="1">
                    <a:off x="5238787" y="4176169"/>
                    <a:ext cx="278301" cy="313226"/>
                  </a:xfrm>
                  <a:prstGeom prst="curvedConnector4">
                    <a:avLst>
                      <a:gd name="adj1" fmla="val -82141"/>
                      <a:gd name="adj2" fmla="val 172982"/>
                    </a:avLst>
                  </a:prstGeom>
                  <a:noFill/>
                  <a:ln w="952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7" name="Line 17"/>
                  <p:cNvSpPr>
                    <a:spLocks noChangeShapeType="1"/>
                  </p:cNvSpPr>
                  <p:nvPr/>
                </p:nvSpPr>
                <p:spPr bwMode="auto">
                  <a:xfrm flipV="1">
                    <a:off x="5851253" y="4358983"/>
                    <a:ext cx="467180" cy="0"/>
                  </a:xfrm>
                  <a:prstGeom prst="line">
                    <a:avLst/>
                  </a:prstGeom>
                  <a:noFill/>
                  <a:ln w="952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endParaRPr>
                  </a:p>
                </p:txBody>
              </p:sp>
              <p:sp>
                <p:nvSpPr>
                  <p:cNvPr id="68" name="Line 17"/>
                  <p:cNvSpPr>
                    <a:spLocks noChangeShapeType="1"/>
                  </p:cNvSpPr>
                  <p:nvPr/>
                </p:nvSpPr>
                <p:spPr bwMode="auto">
                  <a:xfrm flipV="1">
                    <a:off x="5856165" y="4585359"/>
                    <a:ext cx="462267" cy="0"/>
                  </a:xfrm>
                  <a:prstGeom prst="line">
                    <a:avLst/>
                  </a:prstGeom>
                  <a:noFill/>
                  <a:ln w="9525">
                    <a:solidFill>
                      <a:sysClr val="windowText" lastClr="000000"/>
                    </a:solidFill>
                    <a:round/>
                    <a:headEnd type="triangle"/>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endParaRPr>
                  </a:p>
                </p:txBody>
              </p:sp>
            </p:grpSp>
            <p:pic>
              <p:nvPicPr>
                <p:cNvPr id="60" name="Picture 59"/>
                <p:cNvPicPr>
                  <a:picLocks noChangeAspect="1"/>
                </p:cNvPicPr>
                <p:nvPr/>
              </p:nvPicPr>
              <p:blipFill rotWithShape="1">
                <a:blip r:embed="rId6"/>
                <a:srcRect l="20904" t="6087" r="73538" b="20519"/>
                <a:stretch/>
              </p:blipFill>
              <p:spPr>
                <a:xfrm>
                  <a:off x="3432306" y="1189875"/>
                  <a:ext cx="131130" cy="430729"/>
                </a:xfrm>
                <a:prstGeom prst="rect">
                  <a:avLst/>
                </a:prstGeom>
              </p:spPr>
            </p:pic>
            <p:sp>
              <p:nvSpPr>
                <p:cNvPr id="61" name="Text Box 7"/>
                <p:cNvSpPr txBox="1">
                  <a:spLocks noChangeArrowheads="1"/>
                </p:cNvSpPr>
                <p:nvPr/>
              </p:nvSpPr>
              <p:spPr bwMode="auto">
                <a:xfrm>
                  <a:off x="3031431" y="1567865"/>
                  <a:ext cx="92845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0" dirty="0" smtClean="0">
                      <a:solidFill>
                        <a:sysClr val="windowText" lastClr="000000"/>
                      </a:solidFill>
                      <a:latin typeface="Calibri"/>
                      <a:ea typeface="ＭＳ Ｐゴシック" pitchFamily="34" charset="-128"/>
                      <a:cs typeface="Calibri"/>
                    </a:rPr>
                    <a:t>Background</a:t>
                  </a:r>
                  <a:endParaRPr kumimoji="0" lang="en-US" sz="1200" b="0" i="0" u="none" strike="noStrike" kern="0" cap="none" spc="0" normalizeH="0" baseline="0" noProof="0" dirty="0">
                    <a:ln>
                      <a:noFill/>
                    </a:ln>
                    <a:solidFill>
                      <a:sysClr val="windowText" lastClr="000000"/>
                    </a:solidFill>
                    <a:effectLst/>
                    <a:uLnTx/>
                    <a:uFillTx/>
                    <a:latin typeface="Calibri"/>
                    <a:ea typeface="ＭＳ Ｐゴシック" pitchFamily="34" charset="-128"/>
                    <a:cs typeface="Calibri"/>
                  </a:endParaRPr>
                </a:p>
              </p:txBody>
            </p:sp>
          </p:grpSp>
          <p:sp>
            <p:nvSpPr>
              <p:cNvPr id="58" name="Right Arrow Callout 57"/>
              <p:cNvSpPr/>
              <p:nvPr/>
            </p:nvSpPr>
            <p:spPr>
              <a:xfrm>
                <a:off x="2189359" y="1091535"/>
                <a:ext cx="2129323" cy="962205"/>
              </a:xfrm>
              <a:prstGeom prst="rightArrowCallout">
                <a:avLst>
                  <a:gd name="adj1" fmla="val 25000"/>
                  <a:gd name="adj2" fmla="val 25000"/>
                  <a:gd name="adj3" fmla="val 9293"/>
                  <a:gd name="adj4" fmla="val 92472"/>
                </a:avLst>
              </a:prstGeom>
              <a:noFill/>
              <a:ln>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2" name="Picture 41" descr="Bteb2_SOLEXA_2.5_FBgn0025679.png"/>
            <p:cNvPicPr>
              <a:picLocks noChangeAspect="1"/>
            </p:cNvPicPr>
            <p:nvPr/>
          </p:nvPicPr>
          <p:blipFill rotWithShape="1">
            <a:blip r:embed="rId7">
              <a:extLst>
                <a:ext uri="{28A0092B-C50C-407E-A947-70E740481C1C}">
                  <a14:useLocalDpi xmlns:a14="http://schemas.microsoft.com/office/drawing/2010/main" val="0"/>
                </a:ext>
              </a:extLst>
            </a:blip>
            <a:srcRect l="15159" b="14810"/>
            <a:stretch/>
          </p:blipFill>
          <p:spPr>
            <a:xfrm>
              <a:off x="3015824" y="2086095"/>
              <a:ext cx="466561" cy="292608"/>
            </a:xfrm>
            <a:prstGeom prst="rect">
              <a:avLst/>
            </a:prstGeom>
          </p:spPr>
        </p:pic>
        <p:grpSp>
          <p:nvGrpSpPr>
            <p:cNvPr id="43" name="Group 42"/>
            <p:cNvGrpSpPr/>
            <p:nvPr/>
          </p:nvGrpSpPr>
          <p:grpSpPr>
            <a:xfrm>
              <a:off x="1792984" y="1755027"/>
              <a:ext cx="2129323" cy="933572"/>
              <a:chOff x="2189359" y="1091535"/>
              <a:chExt cx="2129323" cy="962205"/>
            </a:xfrm>
          </p:grpSpPr>
          <p:grpSp>
            <p:nvGrpSpPr>
              <p:cNvPr id="45" name="Group 44"/>
              <p:cNvGrpSpPr/>
              <p:nvPr/>
            </p:nvGrpSpPr>
            <p:grpSpPr>
              <a:xfrm>
                <a:off x="2237891" y="1350816"/>
                <a:ext cx="1673213" cy="681225"/>
                <a:chOff x="3016490" y="1163639"/>
                <a:chExt cx="1673213" cy="681225"/>
              </a:xfrm>
            </p:grpSpPr>
            <p:grpSp>
              <p:nvGrpSpPr>
                <p:cNvPr id="47" name="Group 46"/>
                <p:cNvGrpSpPr/>
                <p:nvPr/>
              </p:nvGrpSpPr>
              <p:grpSpPr>
                <a:xfrm>
                  <a:off x="3232435" y="1163639"/>
                  <a:ext cx="1457268" cy="674291"/>
                  <a:chOff x="5221325" y="4185116"/>
                  <a:chExt cx="1780998" cy="800859"/>
                </a:xfrm>
              </p:grpSpPr>
              <p:sp>
                <p:nvSpPr>
                  <p:cNvPr id="50" name="Oval 6"/>
                  <p:cNvSpPr>
                    <a:spLocks noChangeArrowheads="1"/>
                  </p:cNvSpPr>
                  <p:nvPr/>
                </p:nvSpPr>
                <p:spPr bwMode="auto">
                  <a:xfrm>
                    <a:off x="6345688" y="4185116"/>
                    <a:ext cx="626454" cy="556603"/>
                  </a:xfrm>
                  <a:prstGeom prst="ellipse">
                    <a:avLst/>
                  </a:prstGeom>
                  <a:noFill/>
                  <a:ln w="9525">
                    <a:solidFill>
                      <a:sysClr val="windowText" lastClr="000000"/>
                    </a:solidFill>
                    <a:round/>
                    <a:headEnd/>
                    <a:tailEnd/>
                  </a:ln>
                  <a:effectLs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endParaRPr>
                  </a:p>
                </p:txBody>
              </p:sp>
              <p:sp>
                <p:nvSpPr>
                  <p:cNvPr id="51" name="Text Box 7"/>
                  <p:cNvSpPr txBox="1">
                    <a:spLocks noChangeArrowheads="1"/>
                  </p:cNvSpPr>
                  <p:nvPr/>
                </p:nvSpPr>
                <p:spPr bwMode="auto">
                  <a:xfrm>
                    <a:off x="6337794" y="4656982"/>
                    <a:ext cx="664529" cy="328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ysClr val="windowText" lastClr="000000"/>
                        </a:solidFill>
                        <a:effectLst/>
                        <a:uLnTx/>
                        <a:uFillTx/>
                        <a:latin typeface="Calibri"/>
                        <a:ea typeface="ＭＳ Ｐゴシック" pitchFamily="34" charset="-128"/>
                        <a:cs typeface="Calibri"/>
                      </a:rPr>
                      <a:t>Motif</a:t>
                    </a:r>
                    <a:endParaRPr kumimoji="0" lang="en-US" sz="1200" b="0" i="0" u="none" strike="noStrike" kern="0" cap="none" spc="0" normalizeH="0" baseline="0" noProof="0" dirty="0">
                      <a:ln>
                        <a:noFill/>
                      </a:ln>
                      <a:solidFill>
                        <a:sysClr val="windowText" lastClr="000000"/>
                      </a:solidFill>
                      <a:effectLst/>
                      <a:uLnTx/>
                      <a:uFillTx/>
                      <a:latin typeface="Calibri"/>
                      <a:ea typeface="ＭＳ Ｐゴシック" pitchFamily="34" charset="-128"/>
                      <a:cs typeface="Calibri"/>
                    </a:endParaRPr>
                  </a:p>
                </p:txBody>
              </p:sp>
              <p:cxnSp>
                <p:nvCxnSpPr>
                  <p:cNvPr id="52" name="AutoShape 20"/>
                  <p:cNvCxnSpPr>
                    <a:cxnSpLocks noChangeShapeType="1"/>
                    <a:stCxn id="50" idx="0"/>
                    <a:endCxn id="50" idx="6"/>
                  </p:cNvCxnSpPr>
                  <p:nvPr/>
                </p:nvCxnSpPr>
                <p:spPr bwMode="auto">
                  <a:xfrm rot="16200000" flipH="1">
                    <a:off x="6676378" y="4167653"/>
                    <a:ext cx="278301" cy="313227"/>
                  </a:xfrm>
                  <a:prstGeom prst="curvedConnector4">
                    <a:avLst>
                      <a:gd name="adj1" fmla="val -82141"/>
                      <a:gd name="adj2" fmla="val 172982"/>
                    </a:avLst>
                  </a:prstGeom>
                  <a:noFill/>
                  <a:ln w="952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 name="Oval 6"/>
                  <p:cNvSpPr>
                    <a:spLocks noChangeArrowheads="1"/>
                  </p:cNvSpPr>
                  <p:nvPr/>
                </p:nvSpPr>
                <p:spPr bwMode="auto">
                  <a:xfrm>
                    <a:off x="5221325" y="4193632"/>
                    <a:ext cx="626452" cy="556602"/>
                  </a:xfrm>
                  <a:prstGeom prst="ellipse">
                    <a:avLst/>
                  </a:prstGeom>
                  <a:noFill/>
                  <a:ln w="9525">
                    <a:solidFill>
                      <a:sysClr val="windowText" lastClr="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endParaRPr>
                  </a:p>
                </p:txBody>
              </p:sp>
              <p:cxnSp>
                <p:nvCxnSpPr>
                  <p:cNvPr id="54" name="AutoShape 20"/>
                  <p:cNvCxnSpPr>
                    <a:cxnSpLocks noChangeShapeType="1"/>
                    <a:stCxn id="53" idx="0"/>
                    <a:endCxn id="53" idx="2"/>
                  </p:cNvCxnSpPr>
                  <p:nvPr/>
                </p:nvCxnSpPr>
                <p:spPr bwMode="auto">
                  <a:xfrm rot="16200000" flipH="1" flipV="1">
                    <a:off x="5238787" y="4176169"/>
                    <a:ext cx="278301" cy="313226"/>
                  </a:xfrm>
                  <a:prstGeom prst="curvedConnector4">
                    <a:avLst>
                      <a:gd name="adj1" fmla="val -82141"/>
                      <a:gd name="adj2" fmla="val 172982"/>
                    </a:avLst>
                  </a:prstGeom>
                  <a:noFill/>
                  <a:ln w="952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5" name="Line 17"/>
                  <p:cNvSpPr>
                    <a:spLocks noChangeShapeType="1"/>
                  </p:cNvSpPr>
                  <p:nvPr/>
                </p:nvSpPr>
                <p:spPr bwMode="auto">
                  <a:xfrm flipV="1">
                    <a:off x="5851252" y="4358983"/>
                    <a:ext cx="512100" cy="0"/>
                  </a:xfrm>
                  <a:prstGeom prst="line">
                    <a:avLst/>
                  </a:prstGeom>
                  <a:noFill/>
                  <a:ln w="9525">
                    <a:solidFill>
                      <a:sysClr val="windowText" lastClr="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endParaRPr>
                  </a:p>
                </p:txBody>
              </p:sp>
              <p:sp>
                <p:nvSpPr>
                  <p:cNvPr id="56" name="Line 17"/>
                  <p:cNvSpPr>
                    <a:spLocks noChangeShapeType="1"/>
                  </p:cNvSpPr>
                  <p:nvPr/>
                </p:nvSpPr>
                <p:spPr bwMode="auto">
                  <a:xfrm flipV="1">
                    <a:off x="5856165" y="4585359"/>
                    <a:ext cx="507188" cy="0"/>
                  </a:xfrm>
                  <a:prstGeom prst="line">
                    <a:avLst/>
                  </a:prstGeom>
                  <a:noFill/>
                  <a:ln w="9525">
                    <a:solidFill>
                      <a:sysClr val="windowText" lastClr="000000"/>
                    </a:solidFill>
                    <a:round/>
                    <a:headEnd type="triangle"/>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endParaRPr>
                  </a:p>
                </p:txBody>
              </p:sp>
            </p:grpSp>
            <p:pic>
              <p:nvPicPr>
                <p:cNvPr id="48" name="Picture 47"/>
                <p:cNvPicPr>
                  <a:picLocks noChangeAspect="1"/>
                </p:cNvPicPr>
                <p:nvPr/>
              </p:nvPicPr>
              <p:blipFill rotWithShape="1">
                <a:blip r:embed="rId6"/>
                <a:srcRect l="20904" t="6087" r="73538" b="20519"/>
                <a:stretch/>
              </p:blipFill>
              <p:spPr>
                <a:xfrm>
                  <a:off x="3432306" y="1189875"/>
                  <a:ext cx="131130" cy="430729"/>
                </a:xfrm>
                <a:prstGeom prst="rect">
                  <a:avLst/>
                </a:prstGeom>
              </p:spPr>
            </p:pic>
            <p:sp>
              <p:nvSpPr>
                <p:cNvPr id="49" name="Text Box 7"/>
                <p:cNvSpPr txBox="1">
                  <a:spLocks noChangeArrowheads="1"/>
                </p:cNvSpPr>
                <p:nvPr/>
              </p:nvSpPr>
              <p:spPr bwMode="auto">
                <a:xfrm>
                  <a:off x="3016490" y="1567865"/>
                  <a:ext cx="928459"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kern="0" dirty="0" smtClean="0">
                      <a:solidFill>
                        <a:sysClr val="windowText" lastClr="000000"/>
                      </a:solidFill>
                      <a:latin typeface="Calibri"/>
                      <a:ea typeface="ＭＳ Ｐゴシック" pitchFamily="34" charset="-128"/>
                      <a:cs typeface="Calibri"/>
                    </a:rPr>
                    <a:t>Background</a:t>
                  </a:r>
                  <a:endParaRPr kumimoji="0" lang="en-US" sz="1200" b="0" i="0" u="none" strike="noStrike" kern="0" cap="none" spc="0" normalizeH="0" baseline="0" noProof="0" dirty="0">
                    <a:ln>
                      <a:noFill/>
                    </a:ln>
                    <a:solidFill>
                      <a:sysClr val="windowText" lastClr="000000"/>
                    </a:solidFill>
                    <a:effectLst/>
                    <a:uLnTx/>
                    <a:uFillTx/>
                    <a:latin typeface="Calibri"/>
                    <a:ea typeface="ＭＳ Ｐゴシック" pitchFamily="34" charset="-128"/>
                    <a:cs typeface="Calibri"/>
                  </a:endParaRPr>
                </a:p>
              </p:txBody>
            </p:sp>
          </p:grpSp>
          <p:sp>
            <p:nvSpPr>
              <p:cNvPr id="46" name="Right Arrow Callout 45"/>
              <p:cNvSpPr/>
              <p:nvPr/>
            </p:nvSpPr>
            <p:spPr>
              <a:xfrm>
                <a:off x="2189359" y="1091535"/>
                <a:ext cx="2129323" cy="962205"/>
              </a:xfrm>
              <a:prstGeom prst="rightArrowCallout">
                <a:avLst>
                  <a:gd name="adj1" fmla="val 25000"/>
                  <a:gd name="adj2" fmla="val 25000"/>
                  <a:gd name="adj3" fmla="val 9293"/>
                  <a:gd name="adj4" fmla="val 92472"/>
                </a:avLst>
              </a:prstGeom>
              <a:noFill/>
              <a:ln>
                <a:solidFill>
                  <a:srgbClr val="00000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grpSp>
        <p:nvGrpSpPr>
          <p:cNvPr id="73" name="Group 72"/>
          <p:cNvGrpSpPr/>
          <p:nvPr/>
        </p:nvGrpSpPr>
        <p:grpSpPr>
          <a:xfrm>
            <a:off x="3941604" y="683143"/>
            <a:ext cx="4509273" cy="1668152"/>
            <a:chOff x="3941604" y="683143"/>
            <a:chExt cx="4509273" cy="1668152"/>
          </a:xfrm>
        </p:grpSpPr>
        <p:pic>
          <p:nvPicPr>
            <p:cNvPr id="6" name="Picture 5"/>
            <p:cNvPicPr>
              <a:picLocks noChangeAspect="1"/>
            </p:cNvPicPr>
            <p:nvPr/>
          </p:nvPicPr>
          <p:blipFill rotWithShape="1">
            <a:blip r:embed="rId8">
              <a:extLst>
                <a:ext uri="{BEBA8EAE-BF5A-486C-A8C5-ECC9F3942E4B}">
                  <a14:imgProps xmlns:a14="http://schemas.microsoft.com/office/drawing/2010/main">
                    <a14:imgLayer r:embed="rId9">
                      <a14:imgEffect>
                        <a14:brightnessContrast bright="20000" contrast="40000"/>
                      </a14:imgEffect>
                    </a14:imgLayer>
                  </a14:imgProps>
                </a:ext>
              </a:extLst>
            </a:blip>
            <a:srcRect t="33025" b="53338"/>
            <a:stretch/>
          </p:blipFill>
          <p:spPr>
            <a:xfrm>
              <a:off x="3945026" y="934711"/>
              <a:ext cx="4415534" cy="448177"/>
            </a:xfrm>
            <a:prstGeom prst="rect">
              <a:avLst/>
            </a:prstGeom>
          </p:spPr>
        </p:pic>
        <p:grpSp>
          <p:nvGrpSpPr>
            <p:cNvPr id="69" name="Group 68"/>
            <p:cNvGrpSpPr/>
            <p:nvPr/>
          </p:nvGrpSpPr>
          <p:grpSpPr>
            <a:xfrm>
              <a:off x="3941604" y="1860463"/>
              <a:ext cx="4509273" cy="490832"/>
              <a:chOff x="3945027" y="1684848"/>
              <a:chExt cx="4509273" cy="490832"/>
            </a:xfrm>
          </p:grpSpPr>
          <p:pic>
            <p:nvPicPr>
              <p:cNvPr id="7" name="Picture 6"/>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20000" contrast="20000"/>
                        </a14:imgEffect>
                      </a14:imgLayer>
                    </a14:imgProps>
                  </a:ext>
                </a:extLst>
              </a:blip>
              <a:srcRect t="82845" r="32493"/>
              <a:stretch/>
            </p:blipFill>
            <p:spPr>
              <a:xfrm>
                <a:off x="3945027" y="1684848"/>
                <a:ext cx="3171706" cy="490832"/>
              </a:xfrm>
              <a:prstGeom prst="rect">
                <a:avLst/>
              </a:prstGeom>
            </p:spPr>
          </p:pic>
          <p:pic>
            <p:nvPicPr>
              <p:cNvPr id="35" name="Picture 34"/>
              <p:cNvPicPr>
                <a:picLocks noChangeAspect="1"/>
              </p:cNvPicPr>
              <p:nvPr/>
            </p:nvPicPr>
            <p:blipFill rotWithShape="1">
              <a:blip r:embed="rId10">
                <a:extLst>
                  <a:ext uri="{BEBA8EAE-BF5A-486C-A8C5-ECC9F3942E4B}">
                    <a14:imgProps xmlns:a14="http://schemas.microsoft.com/office/drawing/2010/main">
                      <a14:imgLayer r:embed="rId11">
                        <a14:imgEffect>
                          <a14:brightnessContrast bright="20000" contrast="20000"/>
                        </a14:imgEffect>
                      </a14:imgLayer>
                    </a14:imgProps>
                  </a:ext>
                </a:extLst>
              </a:blip>
              <a:srcRect l="71531" t="82845"/>
              <a:stretch/>
            </p:blipFill>
            <p:spPr>
              <a:xfrm>
                <a:off x="7116732" y="1684848"/>
                <a:ext cx="1337568" cy="490832"/>
              </a:xfrm>
              <a:prstGeom prst="rect">
                <a:avLst/>
              </a:prstGeom>
            </p:spPr>
          </p:pic>
        </p:grpSp>
        <p:sp>
          <p:nvSpPr>
            <p:cNvPr id="70" name="TextBox 69"/>
            <p:cNvSpPr txBox="1"/>
            <p:nvPr/>
          </p:nvSpPr>
          <p:spPr>
            <a:xfrm>
              <a:off x="4420983" y="683143"/>
              <a:ext cx="1337466" cy="251568"/>
            </a:xfrm>
            <a:prstGeom prst="rect">
              <a:avLst/>
            </a:prstGeom>
          </p:spPr>
          <p:txBody>
            <a:bodyPr vert="horz" wrap="none" lIns="91440" tIns="45720" rIns="91440" bIns="45720" rtlCol="0" anchor="ctr">
              <a:normAutofit fontScale="5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r>
                <a:rPr lang="en-US" sz="2400" b="1" dirty="0" smtClean="0">
                  <a:latin typeface="Perpetua" pitchFamily="18" charset="0"/>
                  <a:ea typeface="+mj-ea"/>
                  <a:cs typeface="+mj-cs"/>
                </a:rPr>
                <a:t>Genome surveyor</a:t>
              </a:r>
              <a:endParaRPr kumimoji="0" lang="en-US" sz="2400" b="1"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grpSp>
      <p:grpSp>
        <p:nvGrpSpPr>
          <p:cNvPr id="72" name="Group 71"/>
          <p:cNvGrpSpPr/>
          <p:nvPr/>
        </p:nvGrpSpPr>
        <p:grpSpPr>
          <a:xfrm>
            <a:off x="5941851" y="851703"/>
            <a:ext cx="1450286" cy="1511981"/>
            <a:chOff x="5941851" y="851703"/>
            <a:chExt cx="1450286" cy="1511981"/>
          </a:xfrm>
        </p:grpSpPr>
        <p:sp>
          <p:nvSpPr>
            <p:cNvPr id="32" name="Rectangle 31"/>
            <p:cNvSpPr/>
            <p:nvPr/>
          </p:nvSpPr>
          <p:spPr>
            <a:xfrm>
              <a:off x="7300699" y="851703"/>
              <a:ext cx="91438" cy="1511981"/>
            </a:xfrm>
            <a:prstGeom prst="rect">
              <a:avLst/>
            </a:prstGeom>
            <a:noFill/>
            <a:ln w="12700" cmpd="sng">
              <a:solidFill>
                <a:srgbClr val="2A0A4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p:cNvSpPr/>
            <p:nvPr/>
          </p:nvSpPr>
          <p:spPr>
            <a:xfrm>
              <a:off x="5941851" y="851703"/>
              <a:ext cx="91438" cy="1511981"/>
            </a:xfrm>
            <a:prstGeom prst="rect">
              <a:avLst/>
            </a:prstGeom>
            <a:noFill/>
            <a:ln w="12700" cmpd="sng">
              <a:solidFill>
                <a:srgbClr val="2A0A4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0" name="Rectangle 29"/>
            <p:cNvSpPr/>
            <p:nvPr/>
          </p:nvSpPr>
          <p:spPr>
            <a:xfrm>
              <a:off x="6186333" y="851703"/>
              <a:ext cx="91438" cy="1511981"/>
            </a:xfrm>
            <a:prstGeom prst="rect">
              <a:avLst/>
            </a:prstGeom>
            <a:noFill/>
            <a:ln w="12700" cmpd="sng">
              <a:solidFill>
                <a:srgbClr val="2A0A4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Rectangle 30"/>
            <p:cNvSpPr/>
            <p:nvPr/>
          </p:nvSpPr>
          <p:spPr>
            <a:xfrm>
              <a:off x="6921920" y="851703"/>
              <a:ext cx="100582" cy="1511981"/>
            </a:xfrm>
            <a:prstGeom prst="rect">
              <a:avLst/>
            </a:prstGeom>
            <a:noFill/>
            <a:ln w="12700" cmpd="sng">
              <a:solidFill>
                <a:srgbClr val="2A0A42"/>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aphicFrame>
        <p:nvGraphicFramePr>
          <p:cNvPr id="75" name="Object 74"/>
          <p:cNvGraphicFramePr>
            <a:graphicFrameLocks noChangeAspect="1"/>
          </p:cNvGraphicFramePr>
          <p:nvPr>
            <p:extLst>
              <p:ext uri="{D42A27DB-BD31-4B8C-83A1-F6EECF244321}">
                <p14:modId xmlns:p14="http://schemas.microsoft.com/office/powerpoint/2010/main" val="3154568633"/>
              </p:ext>
            </p:extLst>
          </p:nvPr>
        </p:nvGraphicFramePr>
        <p:xfrm>
          <a:off x="1298981" y="3061042"/>
          <a:ext cx="7645225" cy="3796957"/>
        </p:xfrm>
        <a:graphic>
          <a:graphicData uri="http://schemas.openxmlformats.org/presentationml/2006/ole">
            <mc:AlternateContent xmlns:mc="http://schemas.openxmlformats.org/markup-compatibility/2006">
              <mc:Choice xmlns:v="urn:schemas-microsoft-com:vml" Requires="v">
                <p:oleObj spid="_x0000_s2074" name="Document" r:id="rId13" imgW="5676900" imgH="2819400" progId="Word.Document.12">
                  <p:embed/>
                </p:oleObj>
              </mc:Choice>
              <mc:Fallback>
                <p:oleObj name="Document" r:id="rId13" imgW="5676900" imgH="2819400" progId="Word.Document.12">
                  <p:embed/>
                  <p:pic>
                    <p:nvPicPr>
                      <p:cNvPr id="0" name=""/>
                      <p:cNvPicPr/>
                      <p:nvPr/>
                    </p:nvPicPr>
                    <p:blipFill>
                      <a:blip r:embed="rId14"/>
                      <a:stretch>
                        <a:fillRect/>
                      </a:stretch>
                    </p:blipFill>
                    <p:spPr>
                      <a:xfrm>
                        <a:off x="1298981" y="3061042"/>
                        <a:ext cx="7645225" cy="3796957"/>
                      </a:xfrm>
                      <a:prstGeom prst="rect">
                        <a:avLst/>
                      </a:prstGeom>
                    </p:spPr>
                  </p:pic>
                </p:oleObj>
              </mc:Fallback>
            </mc:AlternateContent>
          </a:graphicData>
        </a:graphic>
      </p:graphicFrame>
      <p:pic>
        <p:nvPicPr>
          <p:cNvPr id="74" name="Picture 73"/>
          <p:cNvPicPr>
            <a:picLocks noChangeAspect="1"/>
          </p:cNvPicPr>
          <p:nvPr/>
        </p:nvPicPr>
        <p:blipFill>
          <a:blip r:embed="rId15"/>
          <a:stretch>
            <a:fillRect/>
          </a:stretch>
        </p:blipFill>
        <p:spPr>
          <a:xfrm>
            <a:off x="3878393" y="2321240"/>
            <a:ext cx="2063458" cy="734717"/>
          </a:xfrm>
          <a:prstGeom prst="rect">
            <a:avLst/>
          </a:prstGeom>
        </p:spPr>
      </p:pic>
    </p:spTree>
    <p:extLst>
      <p:ext uri="{BB962C8B-B14F-4D97-AF65-F5344CB8AC3E}">
        <p14:creationId xmlns:p14="http://schemas.microsoft.com/office/powerpoint/2010/main" val="41589389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dissolve">
                                      <p:cBhvr>
                                        <p:cTn id="7" dur="500"/>
                                        <p:tgtEl>
                                          <p:spTgt spid="7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dissolve">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2"/>
                                        </p:tgtEl>
                                        <p:attrNameLst>
                                          <p:attrName>style.visibility</p:attrName>
                                        </p:attrNameLst>
                                      </p:cBhvr>
                                      <p:to>
                                        <p:strVal val="visible"/>
                                      </p:to>
                                    </p:set>
                                    <p:animEffect transition="in" filter="dissolve">
                                      <p:cBhvr>
                                        <p:cTn id="17" dur="500"/>
                                        <p:tgtEl>
                                          <p:spTgt spid="7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dissolve">
                                      <p:cBhvr>
                                        <p:cTn id="22" dur="500"/>
                                        <p:tgtEl>
                                          <p:spTgt spid="7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75"/>
                                        </p:tgtEl>
                                        <p:attrNameLst>
                                          <p:attrName>style.visibility</p:attrName>
                                        </p:attrNameLst>
                                      </p:cBhvr>
                                      <p:to>
                                        <p:strVal val="visible"/>
                                      </p:to>
                                    </p:set>
                                    <p:animEffect transition="in" filter="dissolve">
                                      <p:cBhvr>
                                        <p:cTn id="27"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Over 700 cases of site arrangement biases predicted</a:t>
            </a:r>
            <a:endParaRPr lang="en-US" dirty="0"/>
          </a:p>
        </p:txBody>
      </p:sp>
      <p:sp>
        <p:nvSpPr>
          <p:cNvPr id="4" name="Slide Number Placeholder 3"/>
          <p:cNvSpPr>
            <a:spLocks noGrp="1"/>
          </p:cNvSpPr>
          <p:nvPr>
            <p:ph type="sldNum" sz="quarter" idx="10"/>
          </p:nvPr>
        </p:nvSpPr>
        <p:spPr/>
        <p:txBody>
          <a:bodyPr/>
          <a:lstStyle/>
          <a:p>
            <a:fld id="{2C6B1FF6-39B9-40F5-8B67-33C6354A3D4F}" type="slidenum">
              <a:rPr lang="en-US" smtClean="0"/>
              <a:pPr/>
              <a:t>16</a:t>
            </a:fld>
            <a:endParaRPr lang="en-US"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850748" y="1171222"/>
            <a:ext cx="3570111" cy="2610555"/>
          </a:xfrm>
          <a:prstGeom prst="rect">
            <a:avLst/>
          </a:prstGeom>
          <a:noFill/>
          <a:ln>
            <a:noFill/>
          </a:ln>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4576091" y="3047999"/>
            <a:ext cx="4105372" cy="3287890"/>
          </a:xfrm>
          <a:prstGeom prst="rect">
            <a:avLst/>
          </a:prstGeom>
          <a:noFill/>
          <a:ln>
            <a:noFill/>
          </a:ln>
        </p:spPr>
      </p:pic>
    </p:spTree>
    <p:extLst>
      <p:ext uri="{BB962C8B-B14F-4D97-AF65-F5344CB8AC3E}">
        <p14:creationId xmlns:p14="http://schemas.microsoft.com/office/powerpoint/2010/main" val="16924025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Tests of physical interactions</a:t>
            </a:r>
            <a:endParaRPr lang="en-US" dirty="0"/>
          </a:p>
        </p:txBody>
      </p:sp>
      <p:sp>
        <p:nvSpPr>
          <p:cNvPr id="4" name="Slide Number Placeholder 3"/>
          <p:cNvSpPr>
            <a:spLocks noGrp="1"/>
          </p:cNvSpPr>
          <p:nvPr>
            <p:ph type="sldNum" sz="quarter" idx="10"/>
          </p:nvPr>
        </p:nvSpPr>
        <p:spPr/>
        <p:txBody>
          <a:bodyPr/>
          <a:lstStyle/>
          <a:p>
            <a:fld id="{2C6B1FF6-39B9-40F5-8B67-33C6354A3D4F}" type="slidenum">
              <a:rPr lang="en-US" smtClean="0"/>
              <a:pPr/>
              <a:t>17</a:t>
            </a:fld>
            <a:endParaRPr lang="en-US"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703689" y="911542"/>
            <a:ext cx="6440311" cy="5678347"/>
          </a:xfrm>
          <a:prstGeom prst="rect">
            <a:avLst/>
          </a:prstGeom>
          <a:noFill/>
          <a:ln>
            <a:noFill/>
          </a:ln>
        </p:spPr>
      </p:pic>
      <p:grpSp>
        <p:nvGrpSpPr>
          <p:cNvPr id="6" name="Group 5"/>
          <p:cNvGrpSpPr/>
          <p:nvPr/>
        </p:nvGrpSpPr>
        <p:grpSpPr>
          <a:xfrm>
            <a:off x="528744" y="1364664"/>
            <a:ext cx="2055973" cy="4229143"/>
            <a:chOff x="6889542" y="2621861"/>
            <a:chExt cx="2055973" cy="4229143"/>
          </a:xfrm>
        </p:grpSpPr>
        <p:grpSp>
          <p:nvGrpSpPr>
            <p:cNvPr id="7" name="Group 6"/>
            <p:cNvGrpSpPr/>
            <p:nvPr/>
          </p:nvGrpSpPr>
          <p:grpSpPr>
            <a:xfrm>
              <a:off x="6889542" y="2621861"/>
              <a:ext cx="2055973" cy="3513743"/>
              <a:chOff x="6878925" y="2996873"/>
              <a:chExt cx="2055973" cy="3513743"/>
            </a:xfrm>
          </p:grpSpPr>
          <p:grpSp>
            <p:nvGrpSpPr>
              <p:cNvPr id="9" name="Group 8"/>
              <p:cNvGrpSpPr/>
              <p:nvPr/>
            </p:nvGrpSpPr>
            <p:grpSpPr>
              <a:xfrm rot="21353894">
                <a:off x="7471756" y="3952342"/>
                <a:ext cx="347518" cy="531239"/>
                <a:chOff x="4904401" y="2340766"/>
                <a:chExt cx="347518" cy="531239"/>
              </a:xfrm>
            </p:grpSpPr>
            <p:sp>
              <p:nvSpPr>
                <p:cNvPr id="53" name="Moon 52"/>
                <p:cNvSpPr/>
                <p:nvPr/>
              </p:nvSpPr>
              <p:spPr>
                <a:xfrm rot="18603681" flipH="1">
                  <a:off x="4800650" y="2444517"/>
                  <a:ext cx="531239" cy="323738"/>
                </a:xfrm>
                <a:prstGeom prst="moon">
                  <a:avLst>
                    <a:gd name="adj" fmla="val 68342"/>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tx1"/>
                    </a:solidFill>
                  </a:endParaRPr>
                </a:p>
              </p:txBody>
            </p:sp>
            <p:sp>
              <p:nvSpPr>
                <p:cNvPr id="54" name="Rectangle 53"/>
                <p:cNvSpPr/>
                <p:nvPr/>
              </p:nvSpPr>
              <p:spPr>
                <a:xfrm rot="18603681">
                  <a:off x="4921969" y="2415935"/>
                  <a:ext cx="398290" cy="261610"/>
                </a:xfrm>
                <a:prstGeom prst="rect">
                  <a:avLst/>
                </a:prstGeom>
              </p:spPr>
              <p:txBody>
                <a:bodyPr wrap="none">
                  <a:spAutoFit/>
                </a:bodyPr>
                <a:lstStyle/>
                <a:p>
                  <a:pPr algn="ctr"/>
                  <a:r>
                    <a:rPr lang="en-US" sz="1100" b="1" dirty="0"/>
                    <a:t>MBP</a:t>
                  </a:r>
                </a:p>
              </p:txBody>
            </p:sp>
          </p:grpSp>
          <p:cxnSp>
            <p:nvCxnSpPr>
              <p:cNvPr id="10" name="Straight Arrow Connector 9"/>
              <p:cNvCxnSpPr/>
              <p:nvPr/>
            </p:nvCxnSpPr>
            <p:spPr>
              <a:xfrm>
                <a:off x="7449808" y="5122065"/>
                <a:ext cx="1" cy="373612"/>
              </a:xfrm>
              <a:prstGeom prst="straightConnector1">
                <a:avLst/>
              </a:prstGeom>
              <a:ln w="38100" cmpd="sng">
                <a:solidFill>
                  <a:srgbClr val="000000"/>
                </a:solidFill>
                <a:tailEnd type="arrow"/>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272872" y="4280995"/>
                <a:ext cx="346231" cy="307777"/>
              </a:xfrm>
              <a:prstGeom prst="rect">
                <a:avLst/>
              </a:prstGeom>
              <a:noFill/>
            </p:spPr>
            <p:txBody>
              <a:bodyPr wrap="none" rtlCol="0">
                <a:spAutoFit/>
              </a:bodyPr>
              <a:lstStyle/>
              <a:p>
                <a:r>
                  <a:rPr lang="en-US" sz="1400" b="1" dirty="0" smtClean="0"/>
                  <a:t>M</a:t>
                </a:r>
                <a:endParaRPr lang="en-US" sz="1400" b="1" dirty="0"/>
              </a:p>
            </p:txBody>
          </p:sp>
          <p:grpSp>
            <p:nvGrpSpPr>
              <p:cNvPr id="12" name="Group 11"/>
              <p:cNvGrpSpPr/>
              <p:nvPr/>
            </p:nvGrpSpPr>
            <p:grpSpPr>
              <a:xfrm>
                <a:off x="7198465" y="4528866"/>
                <a:ext cx="492734" cy="573671"/>
                <a:chOff x="3859935" y="2614943"/>
                <a:chExt cx="647510" cy="772031"/>
              </a:xfrm>
            </p:grpSpPr>
            <p:cxnSp>
              <p:nvCxnSpPr>
                <p:cNvPr id="51" name="Straight Connector 50"/>
                <p:cNvCxnSpPr/>
                <p:nvPr/>
              </p:nvCxnSpPr>
              <p:spPr>
                <a:xfrm flipV="1">
                  <a:off x="4183690" y="2614943"/>
                  <a:ext cx="0" cy="149426"/>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2" name="Oval 51"/>
                <p:cNvSpPr/>
                <p:nvPr/>
              </p:nvSpPr>
              <p:spPr>
                <a:xfrm>
                  <a:off x="3859935" y="2739464"/>
                  <a:ext cx="647510" cy="647510"/>
                </a:xfrm>
                <a:prstGeom prst="ellipse">
                  <a:avLst/>
                </a:prstGeom>
                <a:solidFill>
                  <a:schemeClr val="tx1">
                    <a:lumMod val="65000"/>
                    <a:lumOff val="3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3" name="Picture 12" descr="TF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4352" y="3730436"/>
                <a:ext cx="522330" cy="463451"/>
              </a:xfrm>
              <a:prstGeom prst="rect">
                <a:avLst/>
              </a:prstGeom>
            </p:spPr>
          </p:pic>
          <p:sp>
            <p:nvSpPr>
              <p:cNvPr id="14" name="TextBox 13"/>
              <p:cNvSpPr txBox="1"/>
              <p:nvPr/>
            </p:nvSpPr>
            <p:spPr>
              <a:xfrm>
                <a:off x="8101699" y="3983000"/>
                <a:ext cx="446782"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0000FF"/>
                    </a:solidFill>
                    <a:effectLst/>
                    <a:uLnTx/>
                    <a:uFillTx/>
                  </a:rPr>
                  <a:t>TF2</a:t>
                </a:r>
                <a:endParaRPr kumimoji="0" lang="en-US" sz="1400" b="1" i="0" u="none" strike="noStrike" kern="0" cap="none" spc="0" normalizeH="0" baseline="0" noProof="0" dirty="0">
                  <a:ln>
                    <a:noFill/>
                  </a:ln>
                  <a:solidFill>
                    <a:srgbClr val="0000FF"/>
                  </a:solidFill>
                  <a:effectLst/>
                  <a:uLnTx/>
                  <a:uFillTx/>
                </a:endParaRPr>
              </a:p>
            </p:txBody>
          </p:sp>
          <p:pic>
            <p:nvPicPr>
              <p:cNvPr id="15" name="Picture 14" descr="Tf2.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0964" y="3127215"/>
                <a:ext cx="498154" cy="500123"/>
              </a:xfrm>
              <a:prstGeom prst="rect">
                <a:avLst/>
              </a:prstGeom>
            </p:spPr>
          </p:pic>
          <p:sp>
            <p:nvSpPr>
              <p:cNvPr id="16" name="TextBox 15"/>
              <p:cNvSpPr txBox="1"/>
              <p:nvPr/>
            </p:nvSpPr>
            <p:spPr>
              <a:xfrm>
                <a:off x="7808141" y="3001898"/>
                <a:ext cx="446782" cy="307777"/>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ysClr val="windowText" lastClr="000000">
                        <a:lumMod val="50000"/>
                        <a:lumOff val="50000"/>
                      </a:sysClr>
                    </a:solidFill>
                    <a:effectLst/>
                    <a:uLnTx/>
                    <a:uFillTx/>
                  </a:rPr>
                  <a:t>TF1</a:t>
                </a:r>
                <a:endParaRPr kumimoji="0" lang="en-US" sz="1400" b="1" i="0" u="none" strike="noStrike" kern="0" cap="none" spc="0" normalizeH="0" baseline="0" noProof="0" dirty="0">
                  <a:ln>
                    <a:noFill/>
                  </a:ln>
                  <a:solidFill>
                    <a:sysClr val="windowText" lastClr="000000">
                      <a:lumMod val="50000"/>
                      <a:lumOff val="50000"/>
                    </a:sysClr>
                  </a:solidFill>
                  <a:effectLst/>
                  <a:uLnTx/>
                  <a:uFillTx/>
                </a:endParaRPr>
              </a:p>
            </p:txBody>
          </p:sp>
          <p:cxnSp>
            <p:nvCxnSpPr>
              <p:cNvPr id="17" name="Straight Connector 16"/>
              <p:cNvCxnSpPr/>
              <p:nvPr/>
            </p:nvCxnSpPr>
            <p:spPr>
              <a:xfrm flipV="1">
                <a:off x="7802353" y="3992184"/>
                <a:ext cx="159421" cy="6403"/>
              </a:xfrm>
              <a:prstGeom prst="line">
                <a:avLst/>
              </a:prstGeom>
              <a:solidFill>
                <a:srgbClr val="66CCFF"/>
              </a:solidFill>
              <a:ln w="19050" cmpd="sng">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7822761" y="3462260"/>
                <a:ext cx="159421" cy="6403"/>
              </a:xfrm>
              <a:prstGeom prst="line">
                <a:avLst/>
              </a:prstGeom>
              <a:solidFill>
                <a:srgbClr val="66CCFF"/>
              </a:solidFill>
              <a:ln w="19050" cmpd="sng">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rot="19453534">
                <a:off x="8129088" y="3544805"/>
                <a:ext cx="215727" cy="237797"/>
                <a:chOff x="6910080" y="962037"/>
                <a:chExt cx="215727" cy="237797"/>
              </a:xfrm>
            </p:grpSpPr>
            <p:cxnSp>
              <p:nvCxnSpPr>
                <p:cNvPr id="48" name="Straight Connector 47"/>
                <p:cNvCxnSpPr/>
                <p:nvPr/>
              </p:nvCxnSpPr>
              <p:spPr>
                <a:xfrm flipH="1">
                  <a:off x="6910080" y="962037"/>
                  <a:ext cx="93018" cy="81372"/>
                </a:xfrm>
                <a:prstGeom prst="line">
                  <a:avLst/>
                </a:prstGeom>
              </p:spPr>
              <p:style>
                <a:lnRef idx="2">
                  <a:schemeClr val="accent6"/>
                </a:lnRef>
                <a:fillRef idx="0">
                  <a:schemeClr val="accent6"/>
                </a:fillRef>
                <a:effectRef idx="1">
                  <a:schemeClr val="accent6"/>
                </a:effectRef>
                <a:fontRef idx="minor">
                  <a:schemeClr val="tx1"/>
                </a:fontRef>
              </p:style>
            </p:cxnSp>
            <p:cxnSp>
              <p:nvCxnSpPr>
                <p:cNvPr id="49" name="Straight Connector 48"/>
                <p:cNvCxnSpPr/>
                <p:nvPr/>
              </p:nvCxnSpPr>
              <p:spPr>
                <a:xfrm flipH="1">
                  <a:off x="6974433" y="1037090"/>
                  <a:ext cx="93018" cy="81372"/>
                </a:xfrm>
                <a:prstGeom prst="line">
                  <a:avLst/>
                </a:prstGeom>
              </p:spPr>
              <p:style>
                <a:lnRef idx="2">
                  <a:schemeClr val="accent6"/>
                </a:lnRef>
                <a:fillRef idx="0">
                  <a:schemeClr val="accent6"/>
                </a:fillRef>
                <a:effectRef idx="1">
                  <a:schemeClr val="accent6"/>
                </a:effectRef>
                <a:fontRef idx="minor">
                  <a:schemeClr val="tx1"/>
                </a:fontRef>
              </p:style>
            </p:cxnSp>
            <p:cxnSp>
              <p:nvCxnSpPr>
                <p:cNvPr id="50" name="Straight Connector 49"/>
                <p:cNvCxnSpPr/>
                <p:nvPr/>
              </p:nvCxnSpPr>
              <p:spPr>
                <a:xfrm flipH="1">
                  <a:off x="7032789" y="1118462"/>
                  <a:ext cx="93018" cy="81372"/>
                </a:xfrm>
                <a:prstGeom prst="line">
                  <a:avLst/>
                </a:prstGeom>
              </p:spPr>
              <p:style>
                <a:lnRef idx="2">
                  <a:schemeClr val="accent6"/>
                </a:lnRef>
                <a:fillRef idx="0">
                  <a:schemeClr val="accent6"/>
                </a:fillRef>
                <a:effectRef idx="1">
                  <a:schemeClr val="accent6"/>
                </a:effectRef>
                <a:fontRef idx="minor">
                  <a:schemeClr val="tx1"/>
                </a:fontRef>
              </p:style>
            </p:cxnSp>
          </p:grpSp>
          <p:sp>
            <p:nvSpPr>
              <p:cNvPr id="20" name="Sun 19"/>
              <p:cNvSpPr/>
              <p:nvPr/>
            </p:nvSpPr>
            <p:spPr>
              <a:xfrm>
                <a:off x="7282435" y="3399471"/>
                <a:ext cx="607654" cy="522162"/>
              </a:xfrm>
              <a:prstGeom prst="sun">
                <a:avLst/>
              </a:prstGeom>
              <a:solidFill>
                <a:srgbClr val="FFFF00"/>
              </a:solidFill>
              <a:ln>
                <a:solidFill>
                  <a:schemeClr val="tx1"/>
                </a:solidFill>
              </a:ln>
              <a:effectLst>
                <a:glow rad="63500">
                  <a:schemeClr val="accent4">
                    <a:satMod val="175000"/>
                    <a:alpha val="40000"/>
                  </a:schemeClr>
                </a:glo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000" b="1" dirty="0" smtClean="0">
                    <a:solidFill>
                      <a:schemeClr val="tx1"/>
                    </a:solidFill>
                  </a:rPr>
                  <a:t>Luc</a:t>
                </a:r>
                <a:endParaRPr lang="en-US" sz="1000" b="1" dirty="0">
                  <a:solidFill>
                    <a:schemeClr val="tx1"/>
                  </a:solidFill>
                </a:endParaRPr>
              </a:p>
            </p:txBody>
          </p:sp>
          <p:grpSp>
            <p:nvGrpSpPr>
              <p:cNvPr id="21" name="Group 20"/>
              <p:cNvGrpSpPr/>
              <p:nvPr/>
            </p:nvGrpSpPr>
            <p:grpSpPr>
              <a:xfrm>
                <a:off x="6878925" y="5524154"/>
                <a:ext cx="2055973" cy="986462"/>
                <a:chOff x="6878925" y="5524154"/>
                <a:chExt cx="2055973" cy="986462"/>
              </a:xfrm>
            </p:grpSpPr>
            <p:sp>
              <p:nvSpPr>
                <p:cNvPr id="23" name="Oval 22"/>
                <p:cNvSpPr/>
                <p:nvPr/>
              </p:nvSpPr>
              <p:spPr>
                <a:xfrm>
                  <a:off x="7299374" y="5595929"/>
                  <a:ext cx="228600" cy="182937"/>
                </a:xfrm>
                <a:prstGeom prst="ellipse">
                  <a:avLst/>
                </a:prstGeom>
                <a:solidFill>
                  <a:schemeClr val="bg1"/>
                </a:solidFill>
                <a:ln>
                  <a:solidFill>
                    <a:schemeClr val="tx1"/>
                  </a:solidFill>
                </a:ln>
                <a:scene3d>
                  <a:camera prst="orthographicFront">
                    <a:rot lat="3600000" lon="0" rev="0"/>
                  </a:camera>
                  <a:lightRig rig="threePt" dir="t">
                    <a:rot lat="0" lon="0" rev="18900000"/>
                  </a:lightRig>
                </a:scene3d>
                <a:sp3d extrusionH="12700" prstMaterial="matte">
                  <a:bevelB w="25400" h="25400" prst="relaxedInset"/>
                  <a:extrusionClr>
                    <a:schemeClr val="tx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7604174" y="5595929"/>
                  <a:ext cx="228600" cy="182937"/>
                </a:xfrm>
                <a:prstGeom prst="ellipse">
                  <a:avLst/>
                </a:prstGeom>
                <a:solidFill>
                  <a:schemeClr val="bg1"/>
                </a:solidFill>
                <a:ln>
                  <a:solidFill>
                    <a:schemeClr val="tx1"/>
                  </a:solidFill>
                </a:ln>
                <a:scene3d>
                  <a:camera prst="orthographicFront">
                    <a:rot lat="3600000" lon="0" rev="0"/>
                  </a:camera>
                  <a:lightRig rig="threePt" dir="t">
                    <a:rot lat="0" lon="0" rev="18900000"/>
                  </a:lightRig>
                </a:scene3d>
                <a:sp3d extrusionH="12700" prstMaterial="matte">
                  <a:bevelB w="25400" h="25400" prst="relaxedInset"/>
                  <a:extrusionClr>
                    <a:schemeClr val="tx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7908974" y="5595929"/>
                  <a:ext cx="228600" cy="182937"/>
                </a:xfrm>
                <a:prstGeom prst="ellipse">
                  <a:avLst/>
                </a:prstGeom>
                <a:solidFill>
                  <a:schemeClr val="bg1"/>
                </a:solidFill>
                <a:ln>
                  <a:solidFill>
                    <a:schemeClr val="tx1"/>
                  </a:solidFill>
                </a:ln>
                <a:scene3d>
                  <a:camera prst="orthographicFront">
                    <a:rot lat="3600000" lon="0" rev="0"/>
                  </a:camera>
                  <a:lightRig rig="threePt" dir="t">
                    <a:rot lat="0" lon="0" rev="18900000"/>
                  </a:lightRig>
                </a:scene3d>
                <a:sp3d extrusionH="12700" prstMaterial="matte">
                  <a:bevelB w="25400" h="25400" prst="relaxedInset"/>
                  <a:extrusionClr>
                    <a:schemeClr val="tx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8213774" y="5595929"/>
                  <a:ext cx="228600" cy="182937"/>
                </a:xfrm>
                <a:prstGeom prst="ellipse">
                  <a:avLst/>
                </a:prstGeom>
                <a:solidFill>
                  <a:schemeClr val="bg1"/>
                </a:solidFill>
                <a:ln>
                  <a:solidFill>
                    <a:schemeClr val="tx1"/>
                  </a:solidFill>
                </a:ln>
                <a:scene3d>
                  <a:camera prst="orthographicFront">
                    <a:rot lat="3600000" lon="0" rev="0"/>
                  </a:camera>
                  <a:lightRig rig="threePt" dir="t">
                    <a:rot lat="0" lon="0" rev="18900000"/>
                  </a:lightRig>
                </a:scene3d>
                <a:sp3d extrusionH="12700" prstMaterial="matte">
                  <a:bevelB w="25400" h="25400" prst="relaxedInset"/>
                  <a:extrusionClr>
                    <a:schemeClr val="tx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994574" y="5839846"/>
                  <a:ext cx="228600" cy="182937"/>
                </a:xfrm>
                <a:prstGeom prst="ellipse">
                  <a:avLst/>
                </a:prstGeom>
                <a:solidFill>
                  <a:schemeClr val="bg1"/>
                </a:solidFill>
                <a:ln>
                  <a:solidFill>
                    <a:schemeClr val="tx1"/>
                  </a:solidFill>
                </a:ln>
                <a:scene3d>
                  <a:camera prst="orthographicFront">
                    <a:rot lat="3600000" lon="0" rev="0"/>
                  </a:camera>
                  <a:lightRig rig="threePt" dir="t">
                    <a:rot lat="0" lon="0" rev="18900000"/>
                  </a:lightRig>
                </a:scene3d>
                <a:sp3d extrusionH="12700" prstMaterial="matte">
                  <a:bevelB w="25400" h="25400" prst="relaxedInset"/>
                  <a:extrusionClr>
                    <a:schemeClr val="tx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299374" y="5839846"/>
                  <a:ext cx="228600" cy="182937"/>
                </a:xfrm>
                <a:prstGeom prst="ellipse">
                  <a:avLst/>
                </a:prstGeom>
                <a:solidFill>
                  <a:schemeClr val="bg1"/>
                </a:solidFill>
                <a:ln>
                  <a:solidFill>
                    <a:schemeClr val="tx1"/>
                  </a:solidFill>
                </a:ln>
                <a:scene3d>
                  <a:camera prst="orthographicFront">
                    <a:rot lat="3600000" lon="0" rev="0"/>
                  </a:camera>
                  <a:lightRig rig="threePt" dir="t">
                    <a:rot lat="0" lon="0" rev="18900000"/>
                  </a:lightRig>
                </a:scene3d>
                <a:sp3d extrusionH="12700" prstMaterial="matte">
                  <a:bevelB w="25400" h="25400" prst="relaxedInset"/>
                  <a:extrusionClr>
                    <a:schemeClr val="tx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7604174" y="5839846"/>
                  <a:ext cx="228600" cy="182937"/>
                </a:xfrm>
                <a:prstGeom prst="ellipse">
                  <a:avLst/>
                </a:prstGeom>
                <a:solidFill>
                  <a:schemeClr val="bg1"/>
                </a:solidFill>
                <a:ln>
                  <a:solidFill>
                    <a:schemeClr val="tx1"/>
                  </a:solidFill>
                </a:ln>
                <a:scene3d>
                  <a:camera prst="orthographicFront">
                    <a:rot lat="3600000" lon="0" rev="0"/>
                  </a:camera>
                  <a:lightRig rig="threePt" dir="t">
                    <a:rot lat="0" lon="0" rev="18900000"/>
                  </a:lightRig>
                </a:scene3d>
                <a:sp3d extrusionH="12700" prstMaterial="matte">
                  <a:bevelB w="25400" h="25400" prst="relaxedInset"/>
                  <a:extrusionClr>
                    <a:schemeClr val="tx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7908974" y="5839846"/>
                  <a:ext cx="228600" cy="182937"/>
                </a:xfrm>
                <a:prstGeom prst="ellipse">
                  <a:avLst/>
                </a:prstGeom>
                <a:solidFill>
                  <a:schemeClr val="bg1"/>
                </a:solidFill>
                <a:ln>
                  <a:solidFill>
                    <a:schemeClr val="tx1"/>
                  </a:solidFill>
                </a:ln>
                <a:scene3d>
                  <a:camera prst="orthographicFront">
                    <a:rot lat="3600000" lon="0" rev="0"/>
                  </a:camera>
                  <a:lightRig rig="threePt" dir="t">
                    <a:rot lat="0" lon="0" rev="18900000"/>
                  </a:lightRig>
                </a:scene3d>
                <a:sp3d extrusionH="12700" prstMaterial="matte">
                  <a:bevelB w="25400" h="25400" prst="relaxedInset"/>
                  <a:extrusionClr>
                    <a:schemeClr val="tx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8213774" y="5839846"/>
                  <a:ext cx="228600" cy="182937"/>
                </a:xfrm>
                <a:prstGeom prst="ellipse">
                  <a:avLst/>
                </a:prstGeom>
                <a:solidFill>
                  <a:schemeClr val="bg1"/>
                </a:solidFill>
                <a:ln>
                  <a:solidFill>
                    <a:schemeClr val="tx1"/>
                  </a:solidFill>
                </a:ln>
                <a:scene3d>
                  <a:camera prst="orthographicFront">
                    <a:rot lat="3600000" lon="0" rev="0"/>
                  </a:camera>
                  <a:lightRig rig="threePt" dir="t">
                    <a:rot lat="0" lon="0" rev="18900000"/>
                  </a:lightRig>
                </a:scene3d>
                <a:sp3d extrusionH="12700" prstMaterial="matte">
                  <a:bevelB w="25400" h="25400" prst="relaxedInset"/>
                  <a:extrusionClr>
                    <a:schemeClr val="tx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8518574" y="5839846"/>
                  <a:ext cx="228600" cy="182937"/>
                </a:xfrm>
                <a:prstGeom prst="ellipse">
                  <a:avLst/>
                </a:prstGeom>
                <a:solidFill>
                  <a:schemeClr val="bg1"/>
                </a:solidFill>
                <a:ln>
                  <a:solidFill>
                    <a:schemeClr val="tx1"/>
                  </a:solidFill>
                </a:ln>
                <a:scene3d>
                  <a:camera prst="orthographicFront">
                    <a:rot lat="3600000" lon="0" rev="0"/>
                  </a:camera>
                  <a:lightRig rig="threePt" dir="t">
                    <a:rot lat="0" lon="0" rev="18900000"/>
                  </a:lightRig>
                </a:scene3d>
                <a:sp3d extrusionH="12700" prstMaterial="matte">
                  <a:bevelB w="25400" h="25400" prst="relaxedInset"/>
                  <a:extrusionClr>
                    <a:schemeClr val="tx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6994574" y="6083762"/>
                  <a:ext cx="228600" cy="182937"/>
                </a:xfrm>
                <a:prstGeom prst="ellipse">
                  <a:avLst/>
                </a:prstGeom>
                <a:solidFill>
                  <a:schemeClr val="bg1"/>
                </a:solidFill>
                <a:ln>
                  <a:solidFill>
                    <a:schemeClr val="tx1"/>
                  </a:solidFill>
                </a:ln>
                <a:scene3d>
                  <a:camera prst="orthographicFront">
                    <a:rot lat="3600000" lon="0" rev="0"/>
                  </a:camera>
                  <a:lightRig rig="threePt" dir="t">
                    <a:rot lat="0" lon="0" rev="18900000"/>
                  </a:lightRig>
                </a:scene3d>
                <a:sp3d extrusionH="12700" prstMaterial="matte">
                  <a:bevelB w="25400" h="25400" prst="relaxedInset"/>
                  <a:extrusionClr>
                    <a:schemeClr val="tx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299374" y="6083762"/>
                  <a:ext cx="228600" cy="182937"/>
                </a:xfrm>
                <a:prstGeom prst="ellipse">
                  <a:avLst/>
                </a:prstGeom>
                <a:solidFill>
                  <a:schemeClr val="bg1"/>
                </a:solidFill>
                <a:ln>
                  <a:solidFill>
                    <a:schemeClr val="tx1"/>
                  </a:solidFill>
                </a:ln>
                <a:scene3d>
                  <a:camera prst="orthographicFront">
                    <a:rot lat="3600000" lon="0" rev="0"/>
                  </a:camera>
                  <a:lightRig rig="threePt" dir="t">
                    <a:rot lat="0" lon="0" rev="18900000"/>
                  </a:lightRig>
                </a:scene3d>
                <a:sp3d extrusionH="12700" prstMaterial="matte">
                  <a:bevelB w="25400" h="25400" prst="relaxedInset"/>
                  <a:extrusionClr>
                    <a:schemeClr val="tx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7604174" y="6083762"/>
                  <a:ext cx="228600" cy="182937"/>
                </a:xfrm>
                <a:prstGeom prst="ellipse">
                  <a:avLst/>
                </a:prstGeom>
                <a:solidFill>
                  <a:schemeClr val="bg1"/>
                </a:solidFill>
                <a:ln>
                  <a:solidFill>
                    <a:schemeClr val="tx1"/>
                  </a:solidFill>
                </a:ln>
                <a:scene3d>
                  <a:camera prst="orthographicFront">
                    <a:rot lat="3600000" lon="0" rev="0"/>
                  </a:camera>
                  <a:lightRig rig="threePt" dir="t">
                    <a:rot lat="0" lon="0" rev="18900000"/>
                  </a:lightRig>
                </a:scene3d>
                <a:sp3d extrusionH="12700" prstMaterial="matte">
                  <a:bevelB w="25400" h="25400" prst="relaxedInset"/>
                  <a:extrusionClr>
                    <a:schemeClr val="tx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7908974" y="6083762"/>
                  <a:ext cx="228600" cy="182937"/>
                </a:xfrm>
                <a:prstGeom prst="ellipse">
                  <a:avLst/>
                </a:prstGeom>
                <a:solidFill>
                  <a:schemeClr val="bg1"/>
                </a:solidFill>
                <a:ln>
                  <a:solidFill>
                    <a:schemeClr val="tx1"/>
                  </a:solidFill>
                </a:ln>
                <a:scene3d>
                  <a:camera prst="orthographicFront">
                    <a:rot lat="3600000" lon="0" rev="0"/>
                  </a:camera>
                  <a:lightRig rig="threePt" dir="t">
                    <a:rot lat="0" lon="0" rev="18900000"/>
                  </a:lightRig>
                </a:scene3d>
                <a:sp3d extrusionH="12700" prstMaterial="matte">
                  <a:bevelB w="25400" h="25400" prst="relaxedInset"/>
                  <a:extrusionClr>
                    <a:schemeClr val="tx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8213774" y="6083762"/>
                  <a:ext cx="228600" cy="182937"/>
                </a:xfrm>
                <a:prstGeom prst="ellipse">
                  <a:avLst/>
                </a:prstGeom>
                <a:solidFill>
                  <a:schemeClr val="bg1"/>
                </a:solidFill>
                <a:ln>
                  <a:solidFill>
                    <a:schemeClr val="tx1"/>
                  </a:solidFill>
                </a:ln>
                <a:scene3d>
                  <a:camera prst="orthographicFront">
                    <a:rot lat="3600000" lon="0" rev="0"/>
                  </a:camera>
                  <a:lightRig rig="threePt" dir="t">
                    <a:rot lat="0" lon="0" rev="18900000"/>
                  </a:lightRig>
                </a:scene3d>
                <a:sp3d extrusionH="12700" prstMaterial="matte">
                  <a:bevelB w="25400" h="25400" prst="relaxedInset"/>
                  <a:extrusionClr>
                    <a:schemeClr val="tx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8518574" y="6083762"/>
                  <a:ext cx="228600" cy="182937"/>
                </a:xfrm>
                <a:prstGeom prst="ellipse">
                  <a:avLst/>
                </a:prstGeom>
                <a:solidFill>
                  <a:schemeClr val="bg1"/>
                </a:solidFill>
                <a:ln>
                  <a:solidFill>
                    <a:schemeClr val="tx1"/>
                  </a:solidFill>
                </a:ln>
                <a:scene3d>
                  <a:camera prst="orthographicFront">
                    <a:rot lat="3600000" lon="0" rev="0"/>
                  </a:camera>
                  <a:lightRig rig="threePt" dir="t">
                    <a:rot lat="0" lon="0" rev="18900000"/>
                  </a:lightRig>
                </a:scene3d>
                <a:sp3d extrusionH="12700" prstMaterial="matte">
                  <a:bevelB w="25400" h="25400" prst="relaxedInset"/>
                  <a:extrusionClr>
                    <a:schemeClr val="tx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6994574" y="6327679"/>
                  <a:ext cx="228600" cy="182937"/>
                </a:xfrm>
                <a:prstGeom prst="ellipse">
                  <a:avLst/>
                </a:prstGeom>
                <a:solidFill>
                  <a:schemeClr val="bg1"/>
                </a:solidFill>
                <a:ln>
                  <a:solidFill>
                    <a:schemeClr val="tx1"/>
                  </a:solidFill>
                </a:ln>
                <a:scene3d>
                  <a:camera prst="orthographicFront">
                    <a:rot lat="3600000" lon="0" rev="0"/>
                  </a:camera>
                  <a:lightRig rig="threePt" dir="t">
                    <a:rot lat="0" lon="0" rev="18900000"/>
                  </a:lightRig>
                </a:scene3d>
                <a:sp3d extrusionH="12700" prstMaterial="matte">
                  <a:bevelB w="25400" h="25400" prst="relaxedInset"/>
                  <a:extrusionClr>
                    <a:schemeClr val="tx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7299374" y="6327679"/>
                  <a:ext cx="228600" cy="182937"/>
                </a:xfrm>
                <a:prstGeom prst="ellipse">
                  <a:avLst/>
                </a:prstGeom>
                <a:solidFill>
                  <a:schemeClr val="bg1"/>
                </a:solidFill>
                <a:ln>
                  <a:solidFill>
                    <a:schemeClr val="tx1"/>
                  </a:solidFill>
                </a:ln>
                <a:scene3d>
                  <a:camera prst="orthographicFront">
                    <a:rot lat="3600000" lon="0" rev="0"/>
                  </a:camera>
                  <a:lightRig rig="threePt" dir="t">
                    <a:rot lat="0" lon="0" rev="18900000"/>
                  </a:lightRig>
                </a:scene3d>
                <a:sp3d extrusionH="12700" prstMaterial="matte">
                  <a:bevelB w="25400" h="25400" prst="relaxedInset"/>
                  <a:extrusionClr>
                    <a:schemeClr val="tx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7604174" y="6327679"/>
                  <a:ext cx="228600" cy="182937"/>
                </a:xfrm>
                <a:prstGeom prst="ellipse">
                  <a:avLst/>
                </a:prstGeom>
                <a:solidFill>
                  <a:schemeClr val="bg1"/>
                </a:solidFill>
                <a:ln>
                  <a:solidFill>
                    <a:schemeClr val="tx1"/>
                  </a:solidFill>
                </a:ln>
                <a:scene3d>
                  <a:camera prst="orthographicFront">
                    <a:rot lat="3600000" lon="0" rev="0"/>
                  </a:camera>
                  <a:lightRig rig="threePt" dir="t">
                    <a:rot lat="0" lon="0" rev="18900000"/>
                  </a:lightRig>
                </a:scene3d>
                <a:sp3d extrusionH="12700" prstMaterial="matte">
                  <a:bevelB w="25400" h="25400" prst="relaxedInset"/>
                  <a:extrusionClr>
                    <a:schemeClr val="tx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p:cNvSpPr/>
                <p:nvPr/>
              </p:nvSpPr>
              <p:spPr>
                <a:xfrm>
                  <a:off x="7908974" y="6327679"/>
                  <a:ext cx="228600" cy="182937"/>
                </a:xfrm>
                <a:prstGeom prst="ellipse">
                  <a:avLst/>
                </a:prstGeom>
                <a:solidFill>
                  <a:schemeClr val="bg1"/>
                </a:solidFill>
                <a:ln>
                  <a:solidFill>
                    <a:schemeClr val="tx1"/>
                  </a:solidFill>
                </a:ln>
                <a:scene3d>
                  <a:camera prst="orthographicFront">
                    <a:rot lat="3600000" lon="0" rev="0"/>
                  </a:camera>
                  <a:lightRig rig="threePt" dir="t">
                    <a:rot lat="0" lon="0" rev="18900000"/>
                  </a:lightRig>
                </a:scene3d>
                <a:sp3d extrusionH="12700" prstMaterial="matte">
                  <a:bevelB w="25400" h="25400" prst="relaxedInset"/>
                  <a:extrusionClr>
                    <a:schemeClr val="tx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8213774" y="6327679"/>
                  <a:ext cx="228600" cy="182937"/>
                </a:xfrm>
                <a:prstGeom prst="ellipse">
                  <a:avLst/>
                </a:prstGeom>
                <a:solidFill>
                  <a:schemeClr val="bg1"/>
                </a:solidFill>
                <a:ln>
                  <a:solidFill>
                    <a:schemeClr val="tx1"/>
                  </a:solidFill>
                </a:ln>
                <a:scene3d>
                  <a:camera prst="orthographicFront">
                    <a:rot lat="3600000" lon="0" rev="0"/>
                  </a:camera>
                  <a:lightRig rig="threePt" dir="t">
                    <a:rot lat="0" lon="0" rev="18900000"/>
                  </a:lightRig>
                </a:scene3d>
                <a:sp3d extrusionH="12700" prstMaterial="matte">
                  <a:bevelB w="25400" h="25400" prst="relaxedInset"/>
                  <a:extrusionClr>
                    <a:schemeClr val="tx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8518574" y="6327679"/>
                  <a:ext cx="228600" cy="182937"/>
                </a:xfrm>
                <a:prstGeom prst="ellipse">
                  <a:avLst/>
                </a:prstGeom>
                <a:solidFill>
                  <a:schemeClr val="bg1"/>
                </a:solidFill>
                <a:ln>
                  <a:solidFill>
                    <a:schemeClr val="tx1"/>
                  </a:solidFill>
                </a:ln>
                <a:scene3d>
                  <a:camera prst="orthographicFront">
                    <a:rot lat="3600000" lon="0" rev="0"/>
                  </a:camera>
                  <a:lightRig rig="threePt" dir="t">
                    <a:rot lat="0" lon="0" rev="18900000"/>
                  </a:lightRig>
                </a:scene3d>
                <a:sp3d extrusionH="12700" prstMaterial="matte">
                  <a:bevelB w="25400" h="25400" prst="relaxedInset"/>
                  <a:extrusionClr>
                    <a:schemeClr val="tx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Sun 44"/>
                <p:cNvSpPr/>
                <p:nvPr/>
              </p:nvSpPr>
              <p:spPr>
                <a:xfrm>
                  <a:off x="6878925" y="5557552"/>
                  <a:ext cx="481042" cy="238088"/>
                </a:xfrm>
                <a:prstGeom prst="sun">
                  <a:avLst/>
                </a:prstGeom>
                <a:solidFill>
                  <a:srgbClr val="FFFF00"/>
                </a:solidFill>
                <a:ln>
                  <a:solidFill>
                    <a:schemeClr val="tx1"/>
                  </a:solidFill>
                </a:ln>
                <a:effectLst>
                  <a:glow rad="63500">
                    <a:schemeClr val="accent4">
                      <a:satMod val="175000"/>
                      <a:alpha val="40000"/>
                    </a:schemeClr>
                  </a:glo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000" b="1" dirty="0">
                    <a:solidFill>
                      <a:schemeClr val="tx1"/>
                    </a:solidFill>
                  </a:endParaRPr>
                </a:p>
              </p:txBody>
            </p:sp>
            <p:sp>
              <p:nvSpPr>
                <p:cNvPr id="46" name="Sun 45"/>
                <p:cNvSpPr/>
                <p:nvPr/>
              </p:nvSpPr>
              <p:spPr>
                <a:xfrm>
                  <a:off x="8389350" y="5552631"/>
                  <a:ext cx="481042" cy="238087"/>
                </a:xfrm>
                <a:prstGeom prst="sun">
                  <a:avLst/>
                </a:prstGeom>
                <a:solidFill>
                  <a:srgbClr val="FFFF00"/>
                </a:solidFill>
                <a:ln>
                  <a:solidFill>
                    <a:schemeClr val="tx1"/>
                  </a:solidFill>
                </a:ln>
                <a:effectLst>
                  <a:glow rad="63500">
                    <a:schemeClr val="accent4">
                      <a:satMod val="175000"/>
                      <a:alpha val="40000"/>
                    </a:schemeClr>
                  </a:glow>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US" sz="1000" b="1" dirty="0">
                    <a:solidFill>
                      <a:schemeClr val="tx1"/>
                    </a:solidFill>
                  </a:endParaRPr>
                </a:p>
              </p:txBody>
            </p:sp>
            <p:sp>
              <p:nvSpPr>
                <p:cNvPr id="47" name="Rectangle 46"/>
                <p:cNvSpPr/>
                <p:nvPr/>
              </p:nvSpPr>
              <p:spPr>
                <a:xfrm>
                  <a:off x="6878925" y="5524154"/>
                  <a:ext cx="2055973" cy="986462"/>
                </a:xfrm>
                <a:prstGeom prst="rect">
                  <a:avLst/>
                </a:prstGeom>
                <a:solidFill>
                  <a:schemeClr val="accent1">
                    <a:lumMod val="40000"/>
                    <a:lumOff val="60000"/>
                    <a:alpha val="33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22" name="Picture 21" descr="small_dna.png"/>
              <p:cNvPicPr>
                <a:picLocks noChangeAspect="1"/>
              </p:cNvPicPr>
              <p:nvPr/>
            </p:nvPicPr>
            <p:blipFill rotWithShape="1">
              <a:blip r:embed="rId5" cstate="print">
                <a:extLst>
                  <a:ext uri="{28A0092B-C50C-407E-A947-70E740481C1C}">
                    <a14:useLocalDpi xmlns:a14="http://schemas.microsoft.com/office/drawing/2010/main" val="0"/>
                  </a:ext>
                </a:extLst>
              </a:blip>
              <a:srcRect l="25027" t="7469" b="1"/>
              <a:stretch/>
            </p:blipFill>
            <p:spPr>
              <a:xfrm rot="16200000">
                <a:off x="7996028" y="3452228"/>
                <a:ext cx="1370871" cy="460162"/>
              </a:xfrm>
              <a:prstGeom prst="rect">
                <a:avLst/>
              </a:prstGeom>
            </p:spPr>
          </p:pic>
        </p:grpSp>
        <p:sp>
          <p:nvSpPr>
            <p:cNvPr id="8" name="TextBox 7"/>
            <p:cNvSpPr txBox="1"/>
            <p:nvPr/>
          </p:nvSpPr>
          <p:spPr>
            <a:xfrm>
              <a:off x="7233791" y="6204673"/>
              <a:ext cx="1431176" cy="646331"/>
            </a:xfrm>
            <a:prstGeom prst="rect">
              <a:avLst/>
            </a:prstGeom>
            <a:noFill/>
          </p:spPr>
          <p:txBody>
            <a:bodyPr wrap="none" rtlCol="0">
              <a:spAutoFit/>
            </a:bodyPr>
            <a:lstStyle/>
            <a:p>
              <a:pPr algn="ctr"/>
              <a:r>
                <a:rPr lang="en-US" sz="1200" dirty="0" smtClean="0"/>
                <a:t>Michael Brodsky,</a:t>
              </a:r>
            </a:p>
            <a:p>
              <a:pPr algn="ctr"/>
              <a:r>
                <a:rPr lang="en-US" sz="1200" dirty="0"/>
                <a:t>Hannah Pham </a:t>
              </a:r>
              <a:r>
                <a:rPr lang="en-US" sz="1200" dirty="0" smtClean="0"/>
                <a:t> </a:t>
              </a:r>
            </a:p>
            <a:p>
              <a:pPr algn="ctr"/>
              <a:endParaRPr lang="en-US" sz="1200" dirty="0" smtClean="0"/>
            </a:p>
          </p:txBody>
        </p:sp>
      </p:grpSp>
      <p:sp>
        <p:nvSpPr>
          <p:cNvPr id="55" name="Rectangle 54"/>
          <p:cNvSpPr/>
          <p:nvPr/>
        </p:nvSpPr>
        <p:spPr>
          <a:xfrm>
            <a:off x="547293" y="5678526"/>
            <a:ext cx="2454341" cy="338554"/>
          </a:xfrm>
          <a:prstGeom prst="rect">
            <a:avLst/>
          </a:prstGeom>
        </p:spPr>
        <p:txBody>
          <a:bodyPr wrap="square">
            <a:spAutoFit/>
          </a:bodyPr>
          <a:lstStyle/>
          <a:p>
            <a:r>
              <a:rPr lang="en-US" sz="1600" b="1" dirty="0" smtClean="0">
                <a:solidFill>
                  <a:srgbClr val="FF0000"/>
                </a:solidFill>
              </a:rPr>
              <a:t>22/28 tests positive</a:t>
            </a:r>
            <a:endParaRPr lang="en-US" sz="1600" b="1" dirty="0">
              <a:solidFill>
                <a:srgbClr val="FF0000"/>
              </a:solidFill>
            </a:endParaRPr>
          </a:p>
        </p:txBody>
      </p:sp>
    </p:spTree>
    <p:extLst>
      <p:ext uri="{BB962C8B-B14F-4D97-AF65-F5344CB8AC3E}">
        <p14:creationId xmlns:p14="http://schemas.microsoft.com/office/powerpoint/2010/main" val="6397278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Tests of cooperative DNA binding</a:t>
            </a:r>
            <a:endParaRPr lang="en-US" dirty="0"/>
          </a:p>
        </p:txBody>
      </p:sp>
      <p:sp>
        <p:nvSpPr>
          <p:cNvPr id="4" name="Slide Number Placeholder 3"/>
          <p:cNvSpPr>
            <a:spLocks noGrp="1"/>
          </p:cNvSpPr>
          <p:nvPr>
            <p:ph type="sldNum" sz="quarter" idx="10"/>
          </p:nvPr>
        </p:nvSpPr>
        <p:spPr/>
        <p:txBody>
          <a:bodyPr/>
          <a:lstStyle/>
          <a:p>
            <a:fld id="{2C6B1FF6-39B9-40F5-8B67-33C6354A3D4F}" type="slidenum">
              <a:rPr lang="en-US" smtClean="0"/>
              <a:pPr/>
              <a:t>18</a:t>
            </a:fld>
            <a:endParaRPr lang="en-US" dirty="0"/>
          </a:p>
        </p:txBody>
      </p:sp>
      <p:pic>
        <p:nvPicPr>
          <p:cNvPr id="3" name="Picture 2"/>
          <p:cNvPicPr>
            <a:picLocks noChangeAspect="1"/>
          </p:cNvPicPr>
          <p:nvPr/>
        </p:nvPicPr>
        <p:blipFill>
          <a:blip r:embed="rId3"/>
          <a:stretch>
            <a:fillRect/>
          </a:stretch>
        </p:blipFill>
        <p:spPr>
          <a:xfrm>
            <a:off x="649740" y="1031922"/>
            <a:ext cx="3897696" cy="2067643"/>
          </a:xfrm>
          <a:prstGeom prst="rect">
            <a:avLst/>
          </a:prstGeom>
        </p:spPr>
      </p:pic>
      <p:sp>
        <p:nvSpPr>
          <p:cNvPr id="5" name="TextBox 4"/>
          <p:cNvSpPr txBox="1"/>
          <p:nvPr/>
        </p:nvSpPr>
        <p:spPr>
          <a:xfrm>
            <a:off x="1776681" y="689298"/>
            <a:ext cx="1290918" cy="389341"/>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b="1" i="0" u="none" strike="noStrike" kern="1200" cap="none" spc="0" normalizeH="0" baseline="0" noProof="0" dirty="0" smtClean="0">
                <a:ln>
                  <a:noFill/>
                </a:ln>
                <a:solidFill>
                  <a:schemeClr val="tx1"/>
                </a:solidFill>
                <a:effectLst/>
                <a:uLnTx/>
                <a:uFillTx/>
                <a:latin typeface="Perpetua" pitchFamily="18" charset="0"/>
                <a:ea typeface="+mj-ea"/>
                <a:cs typeface="+mj-cs"/>
              </a:rPr>
              <a:t>KR-OVO</a:t>
            </a:r>
          </a:p>
        </p:txBody>
      </p:sp>
      <p:pic>
        <p:nvPicPr>
          <p:cNvPr id="71" name="Picture 70"/>
          <p:cNvPicPr/>
          <p:nvPr/>
        </p:nvPicPr>
        <p:blipFill rotWithShape="1">
          <a:blip r:embed="rId4">
            <a:extLst>
              <a:ext uri="{28A0092B-C50C-407E-A947-70E740481C1C}">
                <a14:useLocalDpi xmlns:a14="http://schemas.microsoft.com/office/drawing/2010/main" val="0"/>
              </a:ext>
            </a:extLst>
          </a:blip>
          <a:srcRect r="29087"/>
          <a:stretch/>
        </p:blipFill>
        <p:spPr bwMode="auto">
          <a:xfrm>
            <a:off x="850748" y="3496433"/>
            <a:ext cx="3890585" cy="1933575"/>
          </a:xfrm>
          <a:prstGeom prst="rect">
            <a:avLst/>
          </a:prstGeom>
          <a:noFill/>
          <a:ln>
            <a:noFill/>
          </a:ln>
        </p:spPr>
      </p:pic>
      <p:pic>
        <p:nvPicPr>
          <p:cNvPr id="78" name="Picture 77"/>
          <p:cNvPicPr/>
          <p:nvPr/>
        </p:nvPicPr>
        <p:blipFill>
          <a:blip r:embed="rId5">
            <a:extLst>
              <a:ext uri="{28A0092B-C50C-407E-A947-70E740481C1C}">
                <a14:useLocalDpi xmlns:a14="http://schemas.microsoft.com/office/drawing/2010/main" val="0"/>
              </a:ext>
            </a:extLst>
          </a:blip>
          <a:srcRect/>
          <a:stretch>
            <a:fillRect/>
          </a:stretch>
        </p:blipFill>
        <p:spPr bwMode="auto">
          <a:xfrm>
            <a:off x="5680171" y="1078639"/>
            <a:ext cx="2850283" cy="4755410"/>
          </a:xfrm>
          <a:prstGeom prst="rect">
            <a:avLst/>
          </a:prstGeom>
          <a:noFill/>
          <a:ln>
            <a:noFill/>
          </a:ln>
        </p:spPr>
      </p:pic>
      <p:sp>
        <p:nvSpPr>
          <p:cNvPr id="79" name="Rectangle 78"/>
          <p:cNvSpPr/>
          <p:nvPr/>
        </p:nvSpPr>
        <p:spPr>
          <a:xfrm>
            <a:off x="547293" y="5726906"/>
            <a:ext cx="4000143" cy="584776"/>
          </a:xfrm>
          <a:prstGeom prst="rect">
            <a:avLst/>
          </a:prstGeom>
        </p:spPr>
        <p:txBody>
          <a:bodyPr wrap="square">
            <a:spAutoFit/>
          </a:bodyPr>
          <a:lstStyle/>
          <a:p>
            <a:r>
              <a:rPr lang="en-US" sz="1600" b="1" dirty="0" smtClean="0">
                <a:solidFill>
                  <a:srgbClr val="FF0000"/>
                </a:solidFill>
              </a:rPr>
              <a:t>4 </a:t>
            </a:r>
            <a:r>
              <a:rPr lang="en-US" sz="1600" b="1" dirty="0" err="1" smtClean="0">
                <a:solidFill>
                  <a:srgbClr val="FF0000"/>
                </a:solidFill>
              </a:rPr>
              <a:t>homotypic</a:t>
            </a:r>
            <a:r>
              <a:rPr lang="en-US" sz="1600" b="1" dirty="0" smtClean="0">
                <a:solidFill>
                  <a:srgbClr val="FF0000"/>
                </a:solidFill>
              </a:rPr>
              <a:t> and 1 heterotypic interaction tested: all positive</a:t>
            </a:r>
            <a:endParaRPr lang="en-US" sz="1600" b="1" dirty="0">
              <a:solidFill>
                <a:srgbClr val="FF0000"/>
              </a:solidFill>
            </a:endParaRPr>
          </a:p>
        </p:txBody>
      </p:sp>
    </p:spTree>
    <p:extLst>
      <p:ext uri="{BB962C8B-B14F-4D97-AF65-F5344CB8AC3E}">
        <p14:creationId xmlns:p14="http://schemas.microsoft.com/office/powerpoint/2010/main" val="25106316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Acknowledgements</a:t>
            </a:r>
            <a:endParaRPr lang="en-US" dirty="0"/>
          </a:p>
        </p:txBody>
      </p:sp>
      <p:sp>
        <p:nvSpPr>
          <p:cNvPr id="3" name="Content Placeholder 2"/>
          <p:cNvSpPr>
            <a:spLocks noGrp="1"/>
          </p:cNvSpPr>
          <p:nvPr>
            <p:ph idx="1"/>
          </p:nvPr>
        </p:nvSpPr>
        <p:spPr>
          <a:xfrm>
            <a:off x="652918" y="1034967"/>
            <a:ext cx="4049132" cy="5272751"/>
          </a:xfrm>
        </p:spPr>
        <p:txBody>
          <a:bodyPr/>
          <a:lstStyle/>
          <a:p>
            <a:r>
              <a:rPr lang="en-US" dirty="0" err="1" smtClean="0"/>
              <a:t>Saurabh</a:t>
            </a:r>
            <a:r>
              <a:rPr lang="en-US" dirty="0" smtClean="0"/>
              <a:t> </a:t>
            </a:r>
            <a:r>
              <a:rPr lang="en-US" dirty="0" err="1" smtClean="0"/>
              <a:t>Sinha</a:t>
            </a:r>
            <a:endParaRPr lang="en-US" dirty="0" smtClean="0"/>
          </a:p>
          <a:p>
            <a:pPr lvl="1"/>
            <a:r>
              <a:rPr lang="en-US" dirty="0" err="1" smtClean="0"/>
              <a:t>Jia-yu</a:t>
            </a:r>
            <a:r>
              <a:rPr lang="en-US" dirty="0" smtClean="0"/>
              <a:t> </a:t>
            </a:r>
            <a:r>
              <a:rPr lang="en-US" dirty="0"/>
              <a:t>C</a:t>
            </a:r>
            <a:r>
              <a:rPr lang="en-US" dirty="0" smtClean="0"/>
              <a:t>hen</a:t>
            </a:r>
          </a:p>
          <a:p>
            <a:pPr lvl="1"/>
            <a:r>
              <a:rPr lang="en-US" dirty="0" smtClean="0"/>
              <a:t>Charles </a:t>
            </a:r>
            <a:r>
              <a:rPr lang="en-US" dirty="0" err="1" smtClean="0"/>
              <a:t>Blatti</a:t>
            </a:r>
            <a:endParaRPr lang="en-US" dirty="0" smtClean="0"/>
          </a:p>
          <a:p>
            <a:pPr lvl="1"/>
            <a:r>
              <a:rPr lang="en-US" dirty="0" err="1" smtClean="0"/>
              <a:t>Qiong</a:t>
            </a:r>
            <a:r>
              <a:rPr lang="en-US" dirty="0" smtClean="0"/>
              <a:t> Chen</a:t>
            </a:r>
          </a:p>
          <a:p>
            <a:pPr lvl="1"/>
            <a:r>
              <a:rPr lang="en-US" dirty="0" err="1" smtClean="0"/>
              <a:t>Yinan</a:t>
            </a:r>
            <a:r>
              <a:rPr lang="en-US" dirty="0" smtClean="0"/>
              <a:t> Zhang</a:t>
            </a:r>
          </a:p>
          <a:p>
            <a:pPr lvl="1"/>
            <a:r>
              <a:rPr lang="en-US" dirty="0" smtClean="0"/>
              <a:t>Hassan </a:t>
            </a:r>
            <a:r>
              <a:rPr lang="en-US" dirty="0" err="1" smtClean="0"/>
              <a:t>Samee</a:t>
            </a:r>
            <a:endParaRPr lang="en-US" dirty="0" smtClean="0"/>
          </a:p>
          <a:p>
            <a:pPr lvl="1"/>
            <a:r>
              <a:rPr lang="en-US" dirty="0" err="1" smtClean="0"/>
              <a:t>Thyago</a:t>
            </a:r>
            <a:r>
              <a:rPr lang="en-US" dirty="0" smtClean="0"/>
              <a:t> Duque</a:t>
            </a:r>
          </a:p>
          <a:p>
            <a:pPr lvl="1"/>
            <a:endParaRPr lang="en-US" dirty="0"/>
          </a:p>
          <a:p>
            <a:pPr lvl="1"/>
            <a:endParaRPr lang="en-US" dirty="0" smtClean="0"/>
          </a:p>
          <a:p>
            <a:pPr lvl="1"/>
            <a:endParaRPr lang="en-US" dirty="0"/>
          </a:p>
        </p:txBody>
      </p:sp>
      <p:sp>
        <p:nvSpPr>
          <p:cNvPr id="4" name="Slide Number Placeholder 3"/>
          <p:cNvSpPr>
            <a:spLocks noGrp="1"/>
          </p:cNvSpPr>
          <p:nvPr>
            <p:ph type="sldNum" sz="quarter" idx="10"/>
          </p:nvPr>
        </p:nvSpPr>
        <p:spPr/>
        <p:txBody>
          <a:bodyPr/>
          <a:lstStyle/>
          <a:p>
            <a:fld id="{2C6B1FF6-39B9-40F5-8B67-33C6354A3D4F}" type="slidenum">
              <a:rPr lang="en-US" smtClean="0"/>
              <a:pPr/>
              <a:t>19</a:t>
            </a:fld>
            <a:endParaRPr lang="en-US" dirty="0"/>
          </a:p>
        </p:txBody>
      </p:sp>
      <p:sp>
        <p:nvSpPr>
          <p:cNvPr id="5" name="Content Placeholder 2"/>
          <p:cNvSpPr txBox="1">
            <a:spLocks/>
          </p:cNvSpPr>
          <p:nvPr/>
        </p:nvSpPr>
        <p:spPr>
          <a:xfrm>
            <a:off x="4854450" y="1060476"/>
            <a:ext cx="4049132" cy="5272751"/>
          </a:xfrm>
          <a:prstGeom prst="rect">
            <a:avLst/>
          </a:prstGeom>
        </p:spPr>
        <p:txBody>
          <a:bodyPr vert="horz" lIns="91440" tIns="45720" rIns="91440" bIns="45720" rtlCol="0">
            <a:normAutofit/>
          </a:bodyPr>
          <a:lstStyle>
            <a:lvl1pPr marL="173038" indent="-173038" algn="l" defTabSz="914400" rtl="0" eaLnBrk="1" latinLnBrk="0" hangingPunct="1">
              <a:lnSpc>
                <a:spcPct val="100000"/>
              </a:lnSpc>
              <a:spcBef>
                <a:spcPct val="20000"/>
              </a:spcBef>
              <a:buClr>
                <a:schemeClr val="accent6">
                  <a:lumMod val="50000"/>
                </a:schemeClr>
              </a:buClr>
              <a:buSzPct val="70000"/>
              <a:buFont typeface="Arial" pitchFamily="34" charset="0"/>
              <a:buChar char="•"/>
              <a:defRPr sz="3200" kern="1200">
                <a:solidFill>
                  <a:schemeClr val="accent6">
                    <a:lumMod val="75000"/>
                  </a:schemeClr>
                </a:solidFill>
                <a:latin typeface="Georgia"/>
                <a:ea typeface="+mn-ea"/>
                <a:cs typeface="Georgia"/>
              </a:defRPr>
            </a:lvl1pPr>
            <a:lvl2pPr marL="627063" indent="-169863" algn="l" defTabSz="914400" rtl="0" eaLnBrk="1" latinLnBrk="0" hangingPunct="1">
              <a:lnSpc>
                <a:spcPct val="100000"/>
              </a:lnSpc>
              <a:spcBef>
                <a:spcPct val="20000"/>
              </a:spcBef>
              <a:buClr>
                <a:schemeClr val="accent6">
                  <a:lumMod val="50000"/>
                </a:schemeClr>
              </a:buClr>
              <a:buSzPct val="70000"/>
              <a:buFont typeface="Arial" pitchFamily="34" charset="0"/>
              <a:buChar char="•"/>
              <a:defRPr sz="2800" kern="1200">
                <a:solidFill>
                  <a:schemeClr val="accent6">
                    <a:lumMod val="75000"/>
                  </a:schemeClr>
                </a:solidFill>
                <a:latin typeface="Georgia"/>
                <a:ea typeface="+mn-ea"/>
                <a:cs typeface="Georgia"/>
              </a:defRPr>
            </a:lvl2pPr>
            <a:lvl3pPr marL="1030288" indent="-115888" algn="l" defTabSz="914400" rtl="0" eaLnBrk="1" latinLnBrk="0" hangingPunct="1">
              <a:lnSpc>
                <a:spcPct val="100000"/>
              </a:lnSpc>
              <a:spcBef>
                <a:spcPct val="20000"/>
              </a:spcBef>
              <a:buClr>
                <a:schemeClr val="accent6">
                  <a:lumMod val="50000"/>
                </a:schemeClr>
              </a:buClr>
              <a:buSzPct val="70000"/>
              <a:buFont typeface="Arial" pitchFamily="34" charset="0"/>
              <a:buChar char="•"/>
              <a:defRPr sz="2400" kern="1200">
                <a:solidFill>
                  <a:schemeClr val="accent6">
                    <a:lumMod val="75000"/>
                  </a:schemeClr>
                </a:solidFill>
                <a:latin typeface="Georgia"/>
                <a:ea typeface="+mn-ea"/>
                <a:cs typeface="Georgia"/>
              </a:defRPr>
            </a:lvl3pPr>
            <a:lvl4pPr marL="1482725" indent="-111125" algn="l" defTabSz="914400" rtl="0" eaLnBrk="1" latinLnBrk="0" hangingPunct="1">
              <a:lnSpc>
                <a:spcPct val="100000"/>
              </a:lnSpc>
              <a:spcBef>
                <a:spcPct val="20000"/>
              </a:spcBef>
              <a:buClr>
                <a:schemeClr val="accent6">
                  <a:lumMod val="50000"/>
                </a:schemeClr>
              </a:buClr>
              <a:buSzPct val="70000"/>
              <a:buFont typeface="Arial" pitchFamily="34" charset="0"/>
              <a:buChar char="•"/>
              <a:defRPr sz="2000" kern="1200">
                <a:solidFill>
                  <a:schemeClr val="accent6">
                    <a:lumMod val="75000"/>
                  </a:schemeClr>
                </a:solidFill>
                <a:latin typeface="Georgia"/>
                <a:ea typeface="+mn-ea"/>
                <a:cs typeface="Georgia"/>
              </a:defRPr>
            </a:lvl4pPr>
            <a:lvl5pPr marL="1944688" indent="-115888" algn="l" defTabSz="914400" rtl="0" eaLnBrk="1" latinLnBrk="0" hangingPunct="1">
              <a:lnSpc>
                <a:spcPct val="100000"/>
              </a:lnSpc>
              <a:spcBef>
                <a:spcPct val="20000"/>
              </a:spcBef>
              <a:buClr>
                <a:schemeClr val="accent6">
                  <a:lumMod val="50000"/>
                </a:schemeClr>
              </a:buClr>
              <a:buSzPct val="70000"/>
              <a:buFont typeface="Arial" pitchFamily="34" charset="0"/>
              <a:buChar char="•"/>
              <a:defRPr sz="2000" kern="1200">
                <a:solidFill>
                  <a:schemeClr val="accent6">
                    <a:lumMod val="75000"/>
                  </a:schemeClr>
                </a:solidFill>
                <a:latin typeface="Georgia"/>
                <a:ea typeface="+mn-ea"/>
                <a:cs typeface="Georgia"/>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smtClean="0"/>
              <a:t>Michael Brodsky</a:t>
            </a:r>
          </a:p>
          <a:p>
            <a:pPr lvl="1"/>
            <a:r>
              <a:rPr lang="en-US" dirty="0" smtClean="0"/>
              <a:t>Hannah Pham</a:t>
            </a:r>
          </a:p>
          <a:p>
            <a:pPr marL="457200" lvl="1" indent="0">
              <a:buNone/>
            </a:pPr>
            <a:endParaRPr lang="en-US" dirty="0" smtClean="0"/>
          </a:p>
          <a:p>
            <a:r>
              <a:rPr lang="en-US" dirty="0" smtClean="0"/>
              <a:t>Scot Wolfe</a:t>
            </a:r>
          </a:p>
          <a:p>
            <a:pPr marL="0" indent="0">
              <a:buNone/>
            </a:pPr>
            <a:endParaRPr lang="en-US" dirty="0" smtClean="0"/>
          </a:p>
          <a:p>
            <a:r>
              <a:rPr lang="en-US" dirty="0" smtClean="0"/>
              <a:t>Marc </a:t>
            </a:r>
            <a:r>
              <a:rPr lang="en-US" dirty="0" err="1" smtClean="0"/>
              <a:t>Halfon</a:t>
            </a:r>
            <a:endParaRPr lang="en-US" dirty="0" smtClean="0"/>
          </a:p>
          <a:p>
            <a:pPr lvl="1"/>
            <a:r>
              <a:rPr lang="en-US" dirty="0" err="1" smtClean="0"/>
              <a:t>Qiyun</a:t>
            </a:r>
            <a:r>
              <a:rPr lang="en-US" dirty="0" smtClean="0"/>
              <a:t> Zhu</a:t>
            </a:r>
          </a:p>
          <a:p>
            <a:pPr lvl="1"/>
            <a:endParaRPr lang="en-US" dirty="0"/>
          </a:p>
        </p:txBody>
      </p:sp>
      <p:pic>
        <p:nvPicPr>
          <p:cNvPr id="6" name="Picture 5" descr="NIH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1929" y="5754526"/>
            <a:ext cx="1103474" cy="1103474"/>
          </a:xfrm>
          <a:prstGeom prst="rect">
            <a:avLst/>
          </a:prstGeom>
        </p:spPr>
      </p:pic>
      <p:pic>
        <p:nvPicPr>
          <p:cNvPr id="7" name="Picture 6" descr="NSF_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11852" y="5754526"/>
            <a:ext cx="940895" cy="940895"/>
          </a:xfrm>
          <a:prstGeom prst="rect">
            <a:avLst/>
          </a:prstGeom>
        </p:spPr>
      </p:pic>
    </p:spTree>
    <p:extLst>
      <p:ext uri="{BB962C8B-B14F-4D97-AF65-F5344CB8AC3E}">
        <p14:creationId xmlns:p14="http://schemas.microsoft.com/office/powerpoint/2010/main" val="205714299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Combinatorial regulation can have footprints in DNA</a:t>
            </a:r>
            <a:endParaRPr lang="en-US" dirty="0"/>
          </a:p>
        </p:txBody>
      </p:sp>
      <p:sp>
        <p:nvSpPr>
          <p:cNvPr id="4" name="Slide Number Placeholder 3"/>
          <p:cNvSpPr>
            <a:spLocks noGrp="1"/>
          </p:cNvSpPr>
          <p:nvPr>
            <p:ph type="sldNum" sz="quarter" idx="10"/>
          </p:nvPr>
        </p:nvSpPr>
        <p:spPr/>
        <p:txBody>
          <a:bodyPr/>
          <a:lstStyle/>
          <a:p>
            <a:fld id="{2C6B1FF6-39B9-40F5-8B67-33C6354A3D4F}" type="slidenum">
              <a:rPr lang="en-US" smtClean="0"/>
              <a:pPr/>
              <a:t>2</a:t>
            </a:fld>
            <a:endParaRPr lang="en-US" dirty="0"/>
          </a:p>
        </p:txBody>
      </p:sp>
      <p:grpSp>
        <p:nvGrpSpPr>
          <p:cNvPr id="19" name="Group 18"/>
          <p:cNvGrpSpPr/>
          <p:nvPr/>
        </p:nvGrpSpPr>
        <p:grpSpPr>
          <a:xfrm>
            <a:off x="1021928" y="498326"/>
            <a:ext cx="9240887" cy="3362019"/>
            <a:chOff x="1021928" y="498326"/>
            <a:chExt cx="9240887" cy="3362019"/>
          </a:xfrm>
        </p:grpSpPr>
        <p:grpSp>
          <p:nvGrpSpPr>
            <p:cNvPr id="13" name="Group 12"/>
            <p:cNvGrpSpPr/>
            <p:nvPr/>
          </p:nvGrpSpPr>
          <p:grpSpPr>
            <a:xfrm>
              <a:off x="1021928" y="589340"/>
              <a:ext cx="9240887" cy="3271005"/>
              <a:chOff x="1021928" y="589340"/>
              <a:chExt cx="9240887" cy="3271005"/>
            </a:xfrm>
          </p:grpSpPr>
          <p:grpSp>
            <p:nvGrpSpPr>
              <p:cNvPr id="12" name="Group 11"/>
              <p:cNvGrpSpPr/>
              <p:nvPr/>
            </p:nvGrpSpPr>
            <p:grpSpPr>
              <a:xfrm>
                <a:off x="2951238" y="2436936"/>
                <a:ext cx="7311577" cy="1423409"/>
                <a:chOff x="2951238" y="2436936"/>
                <a:chExt cx="7311577" cy="1423409"/>
              </a:xfrm>
            </p:grpSpPr>
            <p:pic>
              <p:nvPicPr>
                <p:cNvPr id="5" name="Picture 4"/>
                <p:cNvPicPr>
                  <a:picLocks noChangeAspect="1"/>
                </p:cNvPicPr>
                <p:nvPr/>
              </p:nvPicPr>
              <p:blipFill rotWithShape="1">
                <a:blip r:embed="rId3"/>
                <a:srcRect l="18435" t="2963" r="14354" b="79132"/>
                <a:stretch/>
              </p:blipFill>
              <p:spPr>
                <a:xfrm>
                  <a:off x="2951238" y="2671080"/>
                  <a:ext cx="5975048" cy="1189265"/>
                </a:xfrm>
                <a:prstGeom prst="rect">
                  <a:avLst/>
                </a:prstGeom>
              </p:spPr>
            </p:pic>
            <p:sp>
              <p:nvSpPr>
                <p:cNvPr id="6" name="Rectangle 5"/>
                <p:cNvSpPr/>
                <p:nvPr/>
              </p:nvSpPr>
              <p:spPr>
                <a:xfrm>
                  <a:off x="5690815" y="2436936"/>
                  <a:ext cx="4572000" cy="276999"/>
                </a:xfrm>
                <a:prstGeom prst="rect">
                  <a:avLst/>
                </a:prstGeom>
              </p:spPr>
              <p:txBody>
                <a:bodyPr>
                  <a:spAutoFit/>
                </a:bodyPr>
                <a:lstStyle/>
                <a:p>
                  <a:r>
                    <a:rPr lang="en-US" sz="1200" dirty="0" smtClean="0"/>
                    <a:t>MacArthur et al. Genome </a:t>
                  </a:r>
                  <a:r>
                    <a:rPr lang="en-US" sz="1200" dirty="0"/>
                    <a:t>Biology 10, R80.</a:t>
                  </a:r>
                </a:p>
              </p:txBody>
            </p:sp>
          </p:grpSp>
          <p:grpSp>
            <p:nvGrpSpPr>
              <p:cNvPr id="11" name="Group 10"/>
              <p:cNvGrpSpPr/>
              <p:nvPr/>
            </p:nvGrpSpPr>
            <p:grpSpPr>
              <a:xfrm>
                <a:off x="1021928" y="589340"/>
                <a:ext cx="3453307" cy="1986096"/>
                <a:chOff x="1021928" y="589340"/>
                <a:chExt cx="3453307" cy="1986096"/>
              </a:xfrm>
            </p:grpSpPr>
            <p:pic>
              <p:nvPicPr>
                <p:cNvPr id="7" name="Picture 6"/>
                <p:cNvPicPr>
                  <a:picLocks noChangeAspect="1"/>
                </p:cNvPicPr>
                <p:nvPr/>
              </p:nvPicPr>
              <p:blipFill>
                <a:blip r:embed="rId4"/>
                <a:stretch>
                  <a:fillRect/>
                </a:stretch>
              </p:blipFill>
              <p:spPr>
                <a:xfrm>
                  <a:off x="1021928" y="885020"/>
                  <a:ext cx="3054167" cy="1690416"/>
                </a:xfrm>
                <a:prstGeom prst="rect">
                  <a:avLst/>
                </a:prstGeom>
              </p:spPr>
            </p:pic>
            <p:sp>
              <p:nvSpPr>
                <p:cNvPr id="9" name="Rectangle 8"/>
                <p:cNvSpPr/>
                <p:nvPr/>
              </p:nvSpPr>
              <p:spPr>
                <a:xfrm>
                  <a:off x="2576282" y="589340"/>
                  <a:ext cx="1898953" cy="307777"/>
                </a:xfrm>
                <a:prstGeom prst="rect">
                  <a:avLst/>
                </a:prstGeom>
              </p:spPr>
              <p:txBody>
                <a:bodyPr wrap="square">
                  <a:spAutoFit/>
                </a:bodyPr>
                <a:lstStyle/>
                <a:p>
                  <a:r>
                    <a:rPr lang="en-US" sz="1400" dirty="0" err="1" smtClean="0"/>
                    <a:t>FlyEx</a:t>
                  </a:r>
                  <a:r>
                    <a:rPr lang="en-US" sz="1400" dirty="0" smtClean="0"/>
                    <a:t> (</a:t>
                  </a:r>
                  <a:r>
                    <a:rPr lang="en-US" sz="1400" dirty="0" err="1" smtClean="0"/>
                    <a:t>Reinitz</a:t>
                  </a:r>
                  <a:r>
                    <a:rPr lang="en-US" sz="1400" dirty="0" smtClean="0"/>
                    <a:t> lab)</a:t>
                  </a:r>
                  <a:endParaRPr lang="en-US" sz="1400" dirty="0"/>
                </a:p>
              </p:txBody>
            </p:sp>
          </p:grpSp>
          <p:sp>
            <p:nvSpPr>
              <p:cNvPr id="10" name="Bent Arrow 9"/>
              <p:cNvSpPr/>
              <p:nvPr/>
            </p:nvSpPr>
            <p:spPr>
              <a:xfrm rot="5400000">
                <a:off x="4565949" y="1483741"/>
                <a:ext cx="707572" cy="889000"/>
              </a:xfrm>
              <a:prstGeom prst="ben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18" name="TextBox 17"/>
            <p:cNvSpPr txBox="1"/>
            <p:nvPr/>
          </p:nvSpPr>
          <p:spPr>
            <a:xfrm>
              <a:off x="4197048" y="498326"/>
              <a:ext cx="3362476"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2000" b="0" i="0" u="none" strike="noStrike" kern="1200" cap="none" spc="0" normalizeH="0" baseline="0" noProof="0" dirty="0" smtClean="0">
                  <a:ln>
                    <a:noFill/>
                  </a:ln>
                  <a:solidFill>
                    <a:schemeClr val="tx1"/>
                  </a:solidFill>
                  <a:effectLst/>
                  <a:uLnTx/>
                  <a:uFillTx/>
                  <a:latin typeface="Perpetua" pitchFamily="18" charset="0"/>
                  <a:ea typeface="+mj-ea"/>
                  <a:cs typeface="+mj-cs"/>
                </a:rPr>
                <a:t>Co-regulation of </a:t>
              </a:r>
              <a:r>
                <a:rPr kumimoji="0" lang="en-US" sz="2000" b="0" i="0" u="none" strike="noStrike" kern="1200" cap="none" spc="0" normalizeH="0" baseline="0" noProof="0" dirty="0" err="1" smtClean="0">
                  <a:ln>
                    <a:noFill/>
                  </a:ln>
                  <a:solidFill>
                    <a:schemeClr val="tx1"/>
                  </a:solidFill>
                  <a:effectLst/>
                  <a:uLnTx/>
                  <a:uFillTx/>
                  <a:latin typeface="Perpetua" pitchFamily="18" charset="0"/>
                  <a:ea typeface="+mj-ea"/>
                  <a:cs typeface="+mj-cs"/>
                </a:rPr>
                <a:t>targe</a:t>
              </a:r>
              <a:r>
                <a:rPr lang="en-US" sz="2000" dirty="0" smtClean="0">
                  <a:latin typeface="Perpetua" pitchFamily="18" charset="0"/>
                  <a:ea typeface="+mj-ea"/>
                  <a:cs typeface="+mj-cs"/>
                </a:rPr>
                <a:t>t genes</a:t>
              </a:r>
              <a:endParaRPr kumimoji="0" lang="en-US" sz="20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grpSp>
      <p:grpSp>
        <p:nvGrpSpPr>
          <p:cNvPr id="22" name="Group 21"/>
          <p:cNvGrpSpPr/>
          <p:nvPr/>
        </p:nvGrpSpPr>
        <p:grpSpPr>
          <a:xfrm>
            <a:off x="229810" y="2466014"/>
            <a:ext cx="3876640" cy="4392943"/>
            <a:chOff x="229810" y="2466014"/>
            <a:chExt cx="3876640" cy="4392943"/>
          </a:xfrm>
        </p:grpSpPr>
        <p:grpSp>
          <p:nvGrpSpPr>
            <p:cNvPr id="16" name="Group 15"/>
            <p:cNvGrpSpPr/>
            <p:nvPr/>
          </p:nvGrpSpPr>
          <p:grpSpPr>
            <a:xfrm>
              <a:off x="1303201" y="3320788"/>
              <a:ext cx="2803249" cy="3538169"/>
              <a:chOff x="368785" y="3320788"/>
              <a:chExt cx="2803249" cy="3538169"/>
            </a:xfrm>
          </p:grpSpPr>
          <p:pic>
            <p:nvPicPr>
              <p:cNvPr id="14" name="Picture 13"/>
              <p:cNvPicPr>
                <a:picLocks noChangeAspect="1"/>
              </p:cNvPicPr>
              <p:nvPr/>
            </p:nvPicPr>
            <p:blipFill rotWithShape="1">
              <a:blip r:embed="rId5"/>
              <a:srcRect l="32080" r="33628" b="8415"/>
              <a:stretch/>
            </p:blipFill>
            <p:spPr>
              <a:xfrm>
                <a:off x="368785" y="3320788"/>
                <a:ext cx="1306286" cy="3216645"/>
              </a:xfrm>
              <a:prstGeom prst="rect">
                <a:avLst/>
              </a:prstGeom>
            </p:spPr>
          </p:pic>
          <p:sp>
            <p:nvSpPr>
              <p:cNvPr id="15" name="Rectangle 14"/>
              <p:cNvSpPr/>
              <p:nvPr/>
            </p:nvSpPr>
            <p:spPr>
              <a:xfrm>
                <a:off x="1303201" y="6397292"/>
                <a:ext cx="1868833" cy="461665"/>
              </a:xfrm>
              <a:prstGeom prst="rect">
                <a:avLst/>
              </a:prstGeom>
            </p:spPr>
            <p:txBody>
              <a:bodyPr wrap="square">
                <a:spAutoFit/>
              </a:bodyPr>
              <a:lstStyle/>
              <a:p>
                <a:r>
                  <a:rPr lang="en-US" sz="1200" dirty="0" smtClean="0"/>
                  <a:t>Spitz &amp; Furlong, Nature Rev Gen 2012</a:t>
                </a:r>
                <a:endParaRPr lang="en-US" sz="1200" dirty="0"/>
              </a:p>
            </p:txBody>
          </p:sp>
        </p:grpSp>
        <p:sp>
          <p:nvSpPr>
            <p:cNvPr id="20" name="TextBox 19"/>
            <p:cNvSpPr txBox="1"/>
            <p:nvPr/>
          </p:nvSpPr>
          <p:spPr>
            <a:xfrm>
              <a:off x="229810" y="2466014"/>
              <a:ext cx="3362476"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2000" b="0" i="0" u="none" strike="noStrike" kern="1200" cap="none" spc="0" normalizeH="0" baseline="0" noProof="0" dirty="0" smtClean="0">
                  <a:ln>
                    <a:noFill/>
                  </a:ln>
                  <a:solidFill>
                    <a:schemeClr val="tx1"/>
                  </a:solidFill>
                  <a:effectLst/>
                  <a:uLnTx/>
                  <a:uFillTx/>
                  <a:latin typeface="Perpetua" pitchFamily="18" charset="0"/>
                  <a:ea typeface="+mj-ea"/>
                  <a:cs typeface="+mj-cs"/>
                </a:rPr>
                <a:t>Direct cooperative binding</a:t>
              </a:r>
            </a:p>
          </p:txBody>
        </p:sp>
      </p:grpSp>
      <p:grpSp>
        <p:nvGrpSpPr>
          <p:cNvPr id="23" name="Group 22"/>
          <p:cNvGrpSpPr/>
          <p:nvPr/>
        </p:nvGrpSpPr>
        <p:grpSpPr>
          <a:xfrm>
            <a:off x="4609374" y="4085146"/>
            <a:ext cx="4776528" cy="2642853"/>
            <a:chOff x="4609374" y="4085146"/>
            <a:chExt cx="4776528" cy="2642853"/>
          </a:xfrm>
        </p:grpSpPr>
        <p:pic>
          <p:nvPicPr>
            <p:cNvPr id="17" name="Picture 16"/>
            <p:cNvPicPr>
              <a:picLocks noChangeAspect="1"/>
            </p:cNvPicPr>
            <p:nvPr/>
          </p:nvPicPr>
          <p:blipFill rotWithShape="1">
            <a:blip r:embed="rId6"/>
            <a:srcRect b="28826"/>
            <a:stretch/>
          </p:blipFill>
          <p:spPr>
            <a:xfrm>
              <a:off x="4609374" y="4085146"/>
              <a:ext cx="2607611" cy="2642853"/>
            </a:xfrm>
            <a:prstGeom prst="rect">
              <a:avLst/>
            </a:prstGeom>
          </p:spPr>
        </p:pic>
        <p:sp>
          <p:nvSpPr>
            <p:cNvPr id="21" name="TextBox 20"/>
            <p:cNvSpPr txBox="1"/>
            <p:nvPr/>
          </p:nvSpPr>
          <p:spPr>
            <a:xfrm>
              <a:off x="6023426" y="4178699"/>
              <a:ext cx="3362476"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2000" b="0" i="0" u="none" strike="noStrike" kern="1200" cap="none" spc="0" normalizeH="0" baseline="0" noProof="0" dirty="0" smtClean="0">
                  <a:ln>
                    <a:noFill/>
                  </a:ln>
                  <a:solidFill>
                    <a:schemeClr val="tx1"/>
                  </a:solidFill>
                  <a:effectLst/>
                  <a:uLnTx/>
                  <a:uFillTx/>
                  <a:latin typeface="Perpetua" pitchFamily="18" charset="0"/>
                  <a:ea typeface="+mj-ea"/>
                  <a:cs typeface="+mj-cs"/>
                </a:rPr>
                <a:t>Indirect cooperative binding</a:t>
              </a:r>
            </a:p>
          </p:txBody>
        </p:sp>
      </p:grpSp>
    </p:spTree>
    <p:extLst>
      <p:ext uri="{BB962C8B-B14F-4D97-AF65-F5344CB8AC3E}">
        <p14:creationId xmlns:p14="http://schemas.microsoft.com/office/powerpoint/2010/main" val="23223386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2400" dirty="0" smtClean="0"/>
              <a:t>Genome Surveyor: resource for predicted BRs</a:t>
            </a:r>
            <a:endParaRPr lang="en-US" sz="2400" dirty="0"/>
          </a:p>
        </p:txBody>
      </p:sp>
      <p:sp>
        <p:nvSpPr>
          <p:cNvPr id="4" name="Slide Number Placeholder 3"/>
          <p:cNvSpPr>
            <a:spLocks noGrp="1"/>
          </p:cNvSpPr>
          <p:nvPr>
            <p:ph type="sldNum" sz="quarter" idx="10"/>
          </p:nvPr>
        </p:nvSpPr>
        <p:spPr/>
        <p:txBody>
          <a:bodyPr/>
          <a:lstStyle/>
          <a:p>
            <a:fld id="{2C6B1FF6-39B9-40F5-8B67-33C6354A3D4F}" type="slidenum">
              <a:rPr lang="en-US" smtClean="0"/>
              <a:pPr/>
              <a:t>20</a:t>
            </a:fld>
            <a:endParaRPr lang="en-US" dirty="0"/>
          </a:p>
        </p:txBody>
      </p:sp>
      <p:pic>
        <p:nvPicPr>
          <p:cNvPr id="5" name="Picture 4"/>
          <p:cNvPicPr>
            <a:picLocks noChangeAspect="1"/>
          </p:cNvPicPr>
          <p:nvPr/>
        </p:nvPicPr>
        <p:blipFill rotWithShape="1">
          <a:blip r:embed="rId2"/>
          <a:srcRect b="8043"/>
          <a:stretch/>
        </p:blipFill>
        <p:spPr>
          <a:xfrm>
            <a:off x="1963939" y="663574"/>
            <a:ext cx="5840619" cy="6136898"/>
          </a:xfrm>
          <a:prstGeom prst="rect">
            <a:avLst/>
          </a:prstGeom>
        </p:spPr>
      </p:pic>
    </p:spTree>
    <p:extLst>
      <p:ext uri="{BB962C8B-B14F-4D97-AF65-F5344CB8AC3E}">
        <p14:creationId xmlns:p14="http://schemas.microsoft.com/office/powerpoint/2010/main" val="6342600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Goal: search for footprints of combinatorial regulation</a:t>
            </a:r>
            <a:endParaRPr lang="en-US" dirty="0"/>
          </a:p>
        </p:txBody>
      </p:sp>
      <p:sp>
        <p:nvSpPr>
          <p:cNvPr id="3" name="Content Placeholder 2"/>
          <p:cNvSpPr>
            <a:spLocks noGrp="1"/>
          </p:cNvSpPr>
          <p:nvPr>
            <p:ph idx="1"/>
          </p:nvPr>
        </p:nvSpPr>
        <p:spPr/>
        <p:txBody>
          <a:bodyPr>
            <a:normAutofit/>
          </a:bodyPr>
          <a:lstStyle/>
          <a:p>
            <a:r>
              <a:rPr lang="en-US" sz="2800" dirty="0" smtClean="0"/>
              <a:t>Global search for TFs binding to common targets</a:t>
            </a:r>
          </a:p>
          <a:p>
            <a:endParaRPr lang="en-US" sz="2800" dirty="0"/>
          </a:p>
          <a:p>
            <a:endParaRPr lang="en-US" sz="2800" dirty="0" smtClean="0"/>
          </a:p>
          <a:p>
            <a:endParaRPr lang="en-US" sz="2800" dirty="0"/>
          </a:p>
          <a:p>
            <a:endParaRPr lang="en-US" sz="2800" dirty="0" smtClean="0"/>
          </a:p>
          <a:p>
            <a:r>
              <a:rPr lang="en-US" sz="2800" dirty="0" smtClean="0"/>
              <a:t>Search for local patterns: biases in inter-site spacing, orientation etc.</a:t>
            </a:r>
            <a:endParaRPr lang="en-US" sz="2800" dirty="0"/>
          </a:p>
        </p:txBody>
      </p:sp>
      <p:sp>
        <p:nvSpPr>
          <p:cNvPr id="4" name="Slide Number Placeholder 3"/>
          <p:cNvSpPr>
            <a:spLocks noGrp="1"/>
          </p:cNvSpPr>
          <p:nvPr>
            <p:ph type="sldNum" sz="quarter" idx="10"/>
          </p:nvPr>
        </p:nvSpPr>
        <p:spPr/>
        <p:txBody>
          <a:bodyPr/>
          <a:lstStyle/>
          <a:p>
            <a:fld id="{2C6B1FF6-39B9-40F5-8B67-33C6354A3D4F}" type="slidenum">
              <a:rPr lang="en-US" smtClean="0"/>
              <a:pPr/>
              <a:t>3</a:t>
            </a:fld>
            <a:endParaRPr lang="en-US" dirty="0"/>
          </a:p>
        </p:txBody>
      </p:sp>
    </p:spTree>
    <p:extLst>
      <p:ext uri="{BB962C8B-B14F-4D97-AF65-F5344CB8AC3E}">
        <p14:creationId xmlns:p14="http://schemas.microsoft.com/office/powerpoint/2010/main" val="1237816268"/>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ChIP data reveals “co-binding” TF pairs</a:t>
            </a:r>
          </a:p>
        </p:txBody>
      </p:sp>
      <p:pic>
        <p:nvPicPr>
          <p:cNvPr id="5" name="Content Placeholder 4"/>
          <p:cNvPicPr>
            <a:picLocks noGrp="1" noChangeAspect="1"/>
          </p:cNvPicPr>
          <p:nvPr>
            <p:ph idx="1"/>
          </p:nvPr>
        </p:nvPicPr>
        <p:blipFill>
          <a:blip r:embed="rId2"/>
          <a:srcRect l="-21857" r="-21857"/>
          <a:stretch>
            <a:fillRect/>
          </a:stretch>
        </p:blipFill>
        <p:spPr/>
      </p:pic>
      <p:sp>
        <p:nvSpPr>
          <p:cNvPr id="4" name="Slide Number Placeholder 3"/>
          <p:cNvSpPr>
            <a:spLocks noGrp="1"/>
          </p:cNvSpPr>
          <p:nvPr>
            <p:ph type="sldNum" sz="quarter" idx="10"/>
          </p:nvPr>
        </p:nvSpPr>
        <p:spPr/>
        <p:txBody>
          <a:bodyPr/>
          <a:lstStyle/>
          <a:p>
            <a:fld id="{2C6B1FF6-39B9-40F5-8B67-33C6354A3D4F}" type="slidenum">
              <a:rPr lang="en-US" smtClean="0"/>
              <a:pPr/>
              <a:t>4</a:t>
            </a:fld>
            <a:endParaRPr lang="en-US" dirty="0"/>
          </a:p>
        </p:txBody>
      </p:sp>
      <p:sp>
        <p:nvSpPr>
          <p:cNvPr id="6" name="TextBox 5"/>
          <p:cNvSpPr txBox="1"/>
          <p:nvPr/>
        </p:nvSpPr>
        <p:spPr>
          <a:xfrm>
            <a:off x="652918" y="2466014"/>
            <a:ext cx="3362476"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2000" b="0" i="0" u="none" strike="noStrike" kern="1200" cap="none" spc="0" normalizeH="0" baseline="0" noProof="0" dirty="0" err="1" smtClean="0">
                <a:ln>
                  <a:noFill/>
                </a:ln>
                <a:solidFill>
                  <a:schemeClr val="tx1"/>
                </a:solidFill>
                <a:effectLst/>
                <a:uLnTx/>
                <a:uFillTx/>
                <a:latin typeface="Perpetua" pitchFamily="18" charset="0"/>
                <a:ea typeface="+mj-ea"/>
                <a:cs typeface="+mj-cs"/>
              </a:rPr>
              <a:t>Negre</a:t>
            </a:r>
            <a:r>
              <a:rPr kumimoji="0" lang="en-US" sz="2000" b="0" i="0" u="none" strike="noStrike" kern="1200" cap="none" spc="0" normalizeH="0" baseline="0" noProof="0" dirty="0" smtClean="0">
                <a:ln>
                  <a:noFill/>
                </a:ln>
                <a:solidFill>
                  <a:schemeClr val="tx1"/>
                </a:solidFill>
                <a:effectLst/>
                <a:uLnTx/>
                <a:uFillTx/>
                <a:latin typeface="Perpetua" pitchFamily="18" charset="0"/>
                <a:ea typeface="+mj-ea"/>
                <a:cs typeface="+mj-cs"/>
              </a:rPr>
              <a:t> et al. Nature</a:t>
            </a:r>
            <a:r>
              <a:rPr kumimoji="0" lang="en-US" sz="2000" b="0" i="0" u="none" strike="noStrike" kern="1200" cap="none" spc="0" normalizeH="0" noProof="0" dirty="0" smtClean="0">
                <a:ln>
                  <a:noFill/>
                </a:ln>
                <a:solidFill>
                  <a:schemeClr val="tx1"/>
                </a:solidFill>
                <a:effectLst/>
                <a:uLnTx/>
                <a:uFillTx/>
                <a:latin typeface="Perpetua" pitchFamily="18" charset="0"/>
                <a:ea typeface="+mj-ea"/>
                <a:cs typeface="+mj-cs"/>
              </a:rPr>
              <a:t> 2011.</a:t>
            </a:r>
            <a:endParaRPr kumimoji="0" lang="en-US" sz="2000" b="0" i="0" u="none" strike="noStrike" kern="1200" cap="none" spc="0" normalizeH="0" baseline="0" noProof="0" dirty="0" smtClean="0">
              <a:ln>
                <a:noFill/>
              </a:ln>
              <a:solidFill>
                <a:schemeClr val="tx1"/>
              </a:solidFill>
              <a:effectLst/>
              <a:uLnTx/>
              <a:uFillTx/>
              <a:latin typeface="Perpetua" pitchFamily="18" charset="0"/>
              <a:ea typeface="+mj-ea"/>
              <a:cs typeface="+mj-cs"/>
            </a:endParaRPr>
          </a:p>
        </p:txBody>
      </p:sp>
    </p:spTree>
    <p:extLst>
      <p:ext uri="{BB962C8B-B14F-4D97-AF65-F5344CB8AC3E}">
        <p14:creationId xmlns:p14="http://schemas.microsoft.com/office/powerpoint/2010/main" val="133375008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We saw the same trends on the same data  </a:t>
            </a:r>
            <a:endParaRPr lang="en-US" dirty="0"/>
          </a:p>
        </p:txBody>
      </p:sp>
      <p:sp>
        <p:nvSpPr>
          <p:cNvPr id="4" name="Slide Number Placeholder 3"/>
          <p:cNvSpPr>
            <a:spLocks noGrp="1"/>
          </p:cNvSpPr>
          <p:nvPr>
            <p:ph type="sldNum" sz="quarter" idx="10"/>
          </p:nvPr>
        </p:nvSpPr>
        <p:spPr/>
        <p:txBody>
          <a:bodyPr/>
          <a:lstStyle/>
          <a:p>
            <a:fld id="{2C6B1FF6-39B9-40F5-8B67-33C6354A3D4F}" type="slidenum">
              <a:rPr lang="en-US" smtClean="0"/>
              <a:pPr/>
              <a:t>5</a:t>
            </a:fld>
            <a:endParaRPr lang="en-US" dirty="0"/>
          </a:p>
        </p:txBody>
      </p:sp>
      <p:sp>
        <p:nvSpPr>
          <p:cNvPr id="5" name="Rectangle 4"/>
          <p:cNvSpPr/>
          <p:nvPr/>
        </p:nvSpPr>
        <p:spPr>
          <a:xfrm>
            <a:off x="0" y="1098550"/>
            <a:ext cx="9255125" cy="58378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p:cNvGrpSpPr/>
          <p:nvPr/>
        </p:nvGrpSpPr>
        <p:grpSpPr>
          <a:xfrm>
            <a:off x="2222573" y="1019175"/>
            <a:ext cx="4168978" cy="2185564"/>
            <a:chOff x="2222573" y="955675"/>
            <a:chExt cx="4168978" cy="2185564"/>
          </a:xfrm>
        </p:grpSpPr>
        <p:grpSp>
          <p:nvGrpSpPr>
            <p:cNvPr id="7" name="Group 6"/>
            <p:cNvGrpSpPr/>
            <p:nvPr/>
          </p:nvGrpSpPr>
          <p:grpSpPr>
            <a:xfrm>
              <a:off x="3443607" y="1307341"/>
              <a:ext cx="2216489" cy="1454955"/>
              <a:chOff x="542624" y="2647248"/>
              <a:chExt cx="1689739" cy="1061476"/>
            </a:xfrm>
          </p:grpSpPr>
          <p:sp>
            <p:nvSpPr>
              <p:cNvPr id="10" name="Rectangle 9"/>
              <p:cNvSpPr/>
              <p:nvPr/>
            </p:nvSpPr>
            <p:spPr>
              <a:xfrm>
                <a:off x="577901" y="2647248"/>
                <a:ext cx="1654462" cy="1050410"/>
              </a:xfrm>
              <a:prstGeom prst="rect">
                <a:avLst/>
              </a:prstGeom>
              <a:solidFill>
                <a:sysClr val="window" lastClr="FFFFFF"/>
              </a:solidFill>
              <a:ln w="19050" cap="flat" cmpd="sng" algn="ctr">
                <a:solidFill>
                  <a:schemeClr val="tx1"/>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Georgia"/>
                  <a:ea typeface="+mn-ea"/>
                  <a:cs typeface="+mn-cs"/>
                </a:endParaRPr>
              </a:p>
            </p:txBody>
          </p:sp>
          <p:sp>
            <p:nvSpPr>
              <p:cNvPr id="11" name="TextBox 10"/>
              <p:cNvSpPr txBox="1"/>
              <p:nvPr/>
            </p:nvSpPr>
            <p:spPr>
              <a:xfrm>
                <a:off x="542624" y="3506637"/>
                <a:ext cx="701813" cy="2020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effectLst/>
                    <a:uLnTx/>
                    <a:uFillTx/>
                  </a:rPr>
                  <a:t>Universe</a:t>
                </a:r>
                <a:endParaRPr kumimoji="0" lang="en-US" sz="1200" b="1" i="0" u="none" strike="noStrike" kern="0" cap="none" spc="0" normalizeH="0" baseline="0" noProof="0" dirty="0">
                  <a:ln>
                    <a:noFill/>
                  </a:ln>
                  <a:effectLst/>
                  <a:uLnTx/>
                  <a:uFillTx/>
                </a:endParaRPr>
              </a:p>
            </p:txBody>
          </p:sp>
          <p:sp>
            <p:nvSpPr>
              <p:cNvPr id="12" name="TextBox 11"/>
              <p:cNvSpPr txBox="1"/>
              <p:nvPr/>
            </p:nvSpPr>
            <p:spPr>
              <a:xfrm>
                <a:off x="994552" y="2724965"/>
                <a:ext cx="495269" cy="2245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FF0000"/>
                    </a:solidFill>
                    <a:effectLst/>
                    <a:uLnTx/>
                    <a:uFillTx/>
                  </a:rPr>
                  <a:t>BCD</a:t>
                </a:r>
                <a:endParaRPr kumimoji="0" lang="en-US" sz="1400" b="1" i="0" u="none" strike="noStrike" kern="0" cap="none" spc="0" normalizeH="0" baseline="0" noProof="0" dirty="0">
                  <a:ln>
                    <a:noFill/>
                  </a:ln>
                  <a:solidFill>
                    <a:srgbClr val="FF0000"/>
                  </a:solidFill>
                  <a:effectLst/>
                  <a:uLnTx/>
                  <a:uFillTx/>
                </a:endParaRPr>
              </a:p>
            </p:txBody>
          </p:sp>
          <p:sp>
            <p:nvSpPr>
              <p:cNvPr id="13" name="TextBox 12"/>
              <p:cNvSpPr txBox="1"/>
              <p:nvPr/>
            </p:nvSpPr>
            <p:spPr>
              <a:xfrm>
                <a:off x="1369970" y="2727490"/>
                <a:ext cx="495269" cy="2041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b="1" kern="0" dirty="0" smtClean="0">
                    <a:solidFill>
                      <a:srgbClr val="008000"/>
                    </a:solidFill>
                  </a:rPr>
                  <a:t>FTZ</a:t>
                </a:r>
                <a:endParaRPr kumimoji="0" lang="en-US" sz="1400" b="1" i="0" u="none" strike="noStrike" kern="0" cap="none" spc="0" normalizeH="0" baseline="0" noProof="0" dirty="0">
                  <a:ln>
                    <a:noFill/>
                  </a:ln>
                  <a:solidFill>
                    <a:srgbClr val="008000"/>
                  </a:solidFill>
                  <a:effectLst/>
                  <a:uLnTx/>
                  <a:uFillTx/>
                </a:endParaRPr>
              </a:p>
            </p:txBody>
          </p:sp>
          <p:sp>
            <p:nvSpPr>
              <p:cNvPr id="14" name="Oval 13"/>
              <p:cNvSpPr/>
              <p:nvPr/>
            </p:nvSpPr>
            <p:spPr>
              <a:xfrm>
                <a:off x="970350" y="2914063"/>
                <a:ext cx="517534" cy="495184"/>
              </a:xfrm>
              <a:prstGeom prst="ellipse">
                <a:avLst/>
              </a:prstGeom>
              <a:noFill/>
              <a:ln w="19050" cap="flat" cmpd="sng" algn="ctr">
                <a:solidFill>
                  <a:srgbClr val="FF00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Georgia"/>
                  <a:ea typeface="+mn-ea"/>
                  <a:cs typeface="+mn-cs"/>
                </a:endParaRPr>
              </a:p>
            </p:txBody>
          </p:sp>
          <p:sp>
            <p:nvSpPr>
              <p:cNvPr id="15" name="Oval 14"/>
              <p:cNvSpPr/>
              <p:nvPr/>
            </p:nvSpPr>
            <p:spPr>
              <a:xfrm>
                <a:off x="1312357" y="2914063"/>
                <a:ext cx="516982" cy="500251"/>
              </a:xfrm>
              <a:prstGeom prst="ellipse">
                <a:avLst/>
              </a:prstGeom>
              <a:noFill/>
              <a:ln w="19050" cap="flat" cmpd="sng" algn="ctr">
                <a:solidFill>
                  <a:srgbClr val="0080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Georgia"/>
                  <a:ea typeface="+mn-ea"/>
                  <a:cs typeface="+mn-cs"/>
                </a:endParaRPr>
              </a:p>
            </p:txBody>
          </p:sp>
        </p:grpSp>
        <p:sp>
          <p:nvSpPr>
            <p:cNvPr id="8" name="Bent Arrow 7"/>
            <p:cNvSpPr/>
            <p:nvPr/>
          </p:nvSpPr>
          <p:spPr>
            <a:xfrm>
              <a:off x="2222573" y="1673062"/>
              <a:ext cx="1267308" cy="1468177"/>
            </a:xfrm>
            <a:prstGeom prst="bentArrow">
              <a:avLst>
                <a:gd name="adj1" fmla="val 22495"/>
                <a:gd name="adj2" fmla="val 25000"/>
                <a:gd name="adj3" fmla="val 25000"/>
                <a:gd name="adj4" fmla="val 43750"/>
              </a:avLst>
            </a:prstGeom>
            <a:noFill/>
            <a:ln w="19050" cmpd="sng">
              <a:solidFill>
                <a:schemeClr val="tx1"/>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9" name="TextBox 8"/>
            <p:cNvSpPr txBox="1"/>
            <p:nvPr/>
          </p:nvSpPr>
          <p:spPr>
            <a:xfrm>
              <a:off x="3647359" y="955675"/>
              <a:ext cx="2744192" cy="369126"/>
            </a:xfrm>
            <a:prstGeom prst="rect">
              <a:avLst/>
            </a:prstGeom>
          </p:spPr>
          <p:txBody>
            <a:bodyPr vert="horz" wrap="non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b="0" i="0" u="none" strike="noStrike" kern="1200" cap="none" spc="0" normalizeH="0" baseline="0" noProof="0" dirty="0" smtClean="0">
                  <a:ln>
                    <a:noFill/>
                  </a:ln>
                  <a:solidFill>
                    <a:schemeClr val="tx1"/>
                  </a:solidFill>
                  <a:effectLst/>
                  <a:uLnTx/>
                  <a:uFillTx/>
                  <a:latin typeface="Perpetua" pitchFamily="18" charset="0"/>
                  <a:ea typeface="+mj-ea"/>
                  <a:cs typeface="+mj-cs"/>
                </a:rPr>
                <a:t>Hypergeometric test</a:t>
              </a:r>
            </a:p>
          </p:txBody>
        </p:sp>
      </p:grpSp>
      <p:pic>
        <p:nvPicPr>
          <p:cNvPr id="16" name="Picture 15"/>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3806"/>
          <a:stretch/>
        </p:blipFill>
        <p:spPr>
          <a:xfrm>
            <a:off x="187825" y="3078580"/>
            <a:ext cx="4530347" cy="3418473"/>
          </a:xfrm>
          <a:prstGeom prst="rect">
            <a:avLst/>
          </a:prstGeom>
          <a:ln w="38100" cmpd="dbl">
            <a:solidFill>
              <a:schemeClr val="tx1"/>
            </a:solidFill>
          </a:ln>
        </p:spPr>
      </p:pic>
      <p:sp>
        <p:nvSpPr>
          <p:cNvPr id="17" name="Rectangle 16"/>
          <p:cNvSpPr/>
          <p:nvPr/>
        </p:nvSpPr>
        <p:spPr>
          <a:xfrm>
            <a:off x="2424040" y="4001608"/>
            <a:ext cx="1682837" cy="2497751"/>
          </a:xfrm>
          <a:prstGeom prst="rect">
            <a:avLst/>
          </a:prstGeom>
          <a:solidFill>
            <a:srgbClr val="3366FF">
              <a:alpha val="33000"/>
            </a:srgbClr>
          </a:solidFill>
          <a:ln>
            <a:solidFill>
              <a:srgbClr val="0000FF"/>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p:cNvGrpSpPr/>
          <p:nvPr/>
        </p:nvGrpSpPr>
        <p:grpSpPr>
          <a:xfrm>
            <a:off x="4905813" y="2977264"/>
            <a:ext cx="4625161" cy="3959130"/>
            <a:chOff x="4905813" y="2977264"/>
            <a:chExt cx="4625161" cy="3959130"/>
          </a:xfrm>
        </p:grpSpPr>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t="14400"/>
            <a:stretch/>
          </p:blipFill>
          <p:spPr>
            <a:xfrm>
              <a:off x="4905813" y="2977264"/>
              <a:ext cx="4625161" cy="3959130"/>
            </a:xfrm>
            <a:prstGeom prst="rect">
              <a:avLst/>
            </a:prstGeom>
          </p:spPr>
        </p:pic>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r="82408" b="84340"/>
            <a:stretch/>
          </p:blipFill>
          <p:spPr>
            <a:xfrm>
              <a:off x="7488173" y="3075840"/>
              <a:ext cx="1635496" cy="1455889"/>
            </a:xfrm>
            <a:prstGeom prst="rect">
              <a:avLst/>
            </a:prstGeom>
            <a:noFill/>
            <a:ln>
              <a:noFill/>
            </a:ln>
          </p:spPr>
        </p:pic>
      </p:grpSp>
      <p:sp>
        <p:nvSpPr>
          <p:cNvPr id="22" name="TextBox 21"/>
          <p:cNvSpPr txBox="1"/>
          <p:nvPr/>
        </p:nvSpPr>
        <p:spPr>
          <a:xfrm>
            <a:off x="2883648" y="3349975"/>
            <a:ext cx="379641" cy="245199"/>
          </a:xfrm>
          <a:prstGeom prst="rect">
            <a:avLst/>
          </a:prstGeom>
        </p:spPr>
        <p:txBody>
          <a:bodyPr vert="horz" wrap="none" lIns="91440" tIns="45720" rIns="91440" bIns="45720" rtlCol="0" anchor="ctr">
            <a:normAutofit fontScale="92500" lnSpcReduction="10000"/>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1200" b="1" i="0" u="none" strike="noStrike" kern="1200" cap="none" spc="0" normalizeH="0" baseline="0" noProof="0" dirty="0" smtClean="0">
                <a:ln>
                  <a:noFill/>
                </a:ln>
                <a:solidFill>
                  <a:schemeClr val="tx1"/>
                </a:solidFill>
                <a:effectLst/>
                <a:uLnTx/>
                <a:uFillTx/>
                <a:latin typeface="Calibri"/>
                <a:ea typeface="+mj-ea"/>
                <a:cs typeface="Calibri"/>
              </a:rPr>
              <a:t>EVE</a:t>
            </a:r>
          </a:p>
        </p:txBody>
      </p:sp>
      <p:sp>
        <p:nvSpPr>
          <p:cNvPr id="23" name="Bent Arrow 22"/>
          <p:cNvSpPr/>
          <p:nvPr/>
        </p:nvSpPr>
        <p:spPr>
          <a:xfrm rot="5400000">
            <a:off x="6015899" y="1568492"/>
            <a:ext cx="1104013" cy="1713529"/>
          </a:xfrm>
          <a:prstGeom prst="bentArrow">
            <a:avLst/>
          </a:prstGeom>
          <a:noFill/>
          <a:ln w="19050" cmpd="sng">
            <a:solidFill>
              <a:srgbClr val="000000"/>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27" name="TextBox 26"/>
          <p:cNvSpPr txBox="1"/>
          <p:nvPr/>
        </p:nvSpPr>
        <p:spPr>
          <a:xfrm>
            <a:off x="612648" y="6499359"/>
            <a:ext cx="1383572" cy="351030"/>
          </a:xfrm>
          <a:prstGeom prst="rect">
            <a:avLst/>
          </a:prstGeom>
        </p:spPr>
        <p:txBody>
          <a:bodyPr vert="horz" wrap="none" lIns="91440" tIns="45720" rIns="91440" bIns="45720" rtlCol="0" anchor="ctr">
            <a:normAutofit fontScale="8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bg1"/>
                </a:solidFill>
                <a:effectLst/>
                <a:uLnTx/>
                <a:uFillTx/>
                <a:latin typeface="Calibri"/>
                <a:ea typeface="+mj-ea"/>
                <a:cs typeface="Calibri"/>
              </a:rPr>
              <a:t>ChIP-SEQ</a:t>
            </a:r>
          </a:p>
        </p:txBody>
      </p:sp>
      <p:sp>
        <p:nvSpPr>
          <p:cNvPr id="31" name="Rectangle 30"/>
          <p:cNvSpPr/>
          <p:nvPr/>
        </p:nvSpPr>
        <p:spPr>
          <a:xfrm>
            <a:off x="6859792" y="1138863"/>
            <a:ext cx="2258568" cy="344105"/>
          </a:xfrm>
          <a:prstGeom prst="rect">
            <a:avLst/>
          </a:prstGeom>
          <a:solidFill>
            <a:sysClr val="window" lastClr="FFFFFF"/>
          </a:solidFill>
          <a:ln w="19050" cap="flat" cmpd="sng" algn="ctr">
            <a:no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Georgia"/>
              <a:ea typeface="+mn-ea"/>
              <a:cs typeface="+mn-cs"/>
            </a:endParaRPr>
          </a:p>
        </p:txBody>
      </p:sp>
    </p:spTree>
    <p:extLst>
      <p:ext uri="{BB962C8B-B14F-4D97-AF65-F5344CB8AC3E}">
        <p14:creationId xmlns:p14="http://schemas.microsoft.com/office/powerpoint/2010/main" val="38831403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par>
                                <p:cTn id="13" presetID="9"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dissolve">
                                      <p:cBhvr>
                                        <p:cTn id="15" dur="500"/>
                                        <p:tgtEl>
                                          <p:spTgt spid="1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dissolv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Content Placeholder 2"/>
          <p:cNvSpPr>
            <a:spLocks noGrp="1"/>
          </p:cNvSpPr>
          <p:nvPr>
            <p:ph idx="1"/>
          </p:nvPr>
        </p:nvSpPr>
        <p:spPr>
          <a:xfrm>
            <a:off x="652918" y="2836332"/>
            <a:ext cx="8249112" cy="1594557"/>
          </a:xfrm>
        </p:spPr>
        <p:txBody>
          <a:bodyPr>
            <a:normAutofit/>
          </a:bodyPr>
          <a:lstStyle/>
          <a:p>
            <a:pPr marL="0" indent="0">
              <a:buNone/>
            </a:pPr>
            <a:r>
              <a:rPr lang="en-US" dirty="0" smtClean="0"/>
              <a:t>But TF pairs have a strong tendency to co-bind at accessible regions of DNA.</a:t>
            </a:r>
            <a:endParaRPr lang="en-US" dirty="0"/>
          </a:p>
        </p:txBody>
      </p:sp>
      <p:sp>
        <p:nvSpPr>
          <p:cNvPr id="4" name="Slide Number Placeholder 3"/>
          <p:cNvSpPr>
            <a:spLocks noGrp="1"/>
          </p:cNvSpPr>
          <p:nvPr>
            <p:ph type="sldNum" sz="quarter" idx="10"/>
          </p:nvPr>
        </p:nvSpPr>
        <p:spPr/>
        <p:txBody>
          <a:bodyPr/>
          <a:lstStyle/>
          <a:p>
            <a:fld id="{2C6B1FF6-39B9-40F5-8B67-33C6354A3D4F}" type="slidenum">
              <a:rPr lang="en-US" smtClean="0"/>
              <a:pPr/>
              <a:t>6</a:t>
            </a:fld>
            <a:endParaRPr lang="en-US" dirty="0"/>
          </a:p>
        </p:txBody>
      </p:sp>
    </p:spTree>
    <p:extLst>
      <p:ext uri="{BB962C8B-B14F-4D97-AF65-F5344CB8AC3E}">
        <p14:creationId xmlns:p14="http://schemas.microsoft.com/office/powerpoint/2010/main" val="307299397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Conditioning on accessibility reveals TF-TF “aversion” </a:t>
            </a:r>
            <a:endParaRPr lang="en-US" dirty="0"/>
          </a:p>
        </p:txBody>
      </p:sp>
      <p:sp>
        <p:nvSpPr>
          <p:cNvPr id="4" name="Slide Number Placeholder 3"/>
          <p:cNvSpPr>
            <a:spLocks noGrp="1"/>
          </p:cNvSpPr>
          <p:nvPr>
            <p:ph type="sldNum" sz="quarter" idx="10"/>
          </p:nvPr>
        </p:nvSpPr>
        <p:spPr/>
        <p:txBody>
          <a:bodyPr/>
          <a:lstStyle/>
          <a:p>
            <a:fld id="{2C6B1FF6-39B9-40F5-8B67-33C6354A3D4F}" type="slidenum">
              <a:rPr lang="en-US" smtClean="0"/>
              <a:pPr/>
              <a:t>7</a:t>
            </a:fld>
            <a:endParaRPr lang="en-US" dirty="0"/>
          </a:p>
        </p:txBody>
      </p:sp>
      <p:sp>
        <p:nvSpPr>
          <p:cNvPr id="5" name="Rectangle 4"/>
          <p:cNvSpPr/>
          <p:nvPr/>
        </p:nvSpPr>
        <p:spPr>
          <a:xfrm>
            <a:off x="0" y="1098550"/>
            <a:ext cx="9255125" cy="583784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6" name="Group 5"/>
          <p:cNvGrpSpPr/>
          <p:nvPr/>
        </p:nvGrpSpPr>
        <p:grpSpPr>
          <a:xfrm>
            <a:off x="2222573" y="1019175"/>
            <a:ext cx="4168978" cy="2185564"/>
            <a:chOff x="2222573" y="955675"/>
            <a:chExt cx="4168978" cy="2185564"/>
          </a:xfrm>
        </p:grpSpPr>
        <p:grpSp>
          <p:nvGrpSpPr>
            <p:cNvPr id="7" name="Group 6"/>
            <p:cNvGrpSpPr/>
            <p:nvPr/>
          </p:nvGrpSpPr>
          <p:grpSpPr>
            <a:xfrm>
              <a:off x="3443607" y="1307341"/>
              <a:ext cx="2216489" cy="1454955"/>
              <a:chOff x="542624" y="2647248"/>
              <a:chExt cx="1689739" cy="1061476"/>
            </a:xfrm>
          </p:grpSpPr>
          <p:sp>
            <p:nvSpPr>
              <p:cNvPr id="10" name="Rectangle 9"/>
              <p:cNvSpPr/>
              <p:nvPr/>
            </p:nvSpPr>
            <p:spPr>
              <a:xfrm>
                <a:off x="577901" y="2647248"/>
                <a:ext cx="1654462" cy="1050410"/>
              </a:xfrm>
              <a:prstGeom prst="rect">
                <a:avLst/>
              </a:prstGeom>
              <a:solidFill>
                <a:sysClr val="window" lastClr="FFFFFF"/>
              </a:solidFill>
              <a:ln w="19050" cap="flat" cmpd="sng" algn="ctr">
                <a:solidFill>
                  <a:schemeClr val="tx1"/>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Georgia"/>
                  <a:ea typeface="+mn-ea"/>
                  <a:cs typeface="+mn-cs"/>
                </a:endParaRPr>
              </a:p>
            </p:txBody>
          </p:sp>
          <p:sp>
            <p:nvSpPr>
              <p:cNvPr id="11" name="TextBox 10"/>
              <p:cNvSpPr txBox="1"/>
              <p:nvPr/>
            </p:nvSpPr>
            <p:spPr>
              <a:xfrm>
                <a:off x="542624" y="3506637"/>
                <a:ext cx="701813" cy="20208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smtClean="0">
                    <a:ln>
                      <a:noFill/>
                    </a:ln>
                    <a:effectLst/>
                    <a:uLnTx/>
                    <a:uFillTx/>
                  </a:rPr>
                  <a:t>Universe</a:t>
                </a:r>
                <a:endParaRPr kumimoji="0" lang="en-US" sz="1200" b="1" i="0" u="none" strike="noStrike" kern="0" cap="none" spc="0" normalizeH="0" baseline="0" noProof="0" dirty="0">
                  <a:ln>
                    <a:noFill/>
                  </a:ln>
                  <a:effectLst/>
                  <a:uLnTx/>
                  <a:uFillTx/>
                </a:endParaRPr>
              </a:p>
            </p:txBody>
          </p:sp>
          <p:sp>
            <p:nvSpPr>
              <p:cNvPr id="12" name="TextBox 11"/>
              <p:cNvSpPr txBox="1"/>
              <p:nvPr/>
            </p:nvSpPr>
            <p:spPr>
              <a:xfrm>
                <a:off x="994552" y="2724965"/>
                <a:ext cx="495269" cy="224541"/>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FF0000"/>
                    </a:solidFill>
                    <a:effectLst/>
                    <a:uLnTx/>
                    <a:uFillTx/>
                  </a:rPr>
                  <a:t>BCD</a:t>
                </a:r>
                <a:endParaRPr kumimoji="0" lang="en-US" sz="1400" b="1" i="0" u="none" strike="noStrike" kern="0" cap="none" spc="0" normalizeH="0" baseline="0" noProof="0" dirty="0">
                  <a:ln>
                    <a:noFill/>
                  </a:ln>
                  <a:solidFill>
                    <a:srgbClr val="FF0000"/>
                  </a:solidFill>
                  <a:effectLst/>
                  <a:uLnTx/>
                  <a:uFillTx/>
                </a:endParaRPr>
              </a:p>
            </p:txBody>
          </p:sp>
          <p:sp>
            <p:nvSpPr>
              <p:cNvPr id="13" name="TextBox 12"/>
              <p:cNvSpPr txBox="1"/>
              <p:nvPr/>
            </p:nvSpPr>
            <p:spPr>
              <a:xfrm>
                <a:off x="1369970" y="2727490"/>
                <a:ext cx="495269" cy="2041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400" b="1" kern="0" dirty="0" smtClean="0">
                    <a:solidFill>
                      <a:srgbClr val="008000"/>
                    </a:solidFill>
                  </a:rPr>
                  <a:t>FTZ</a:t>
                </a:r>
                <a:endParaRPr kumimoji="0" lang="en-US" sz="1400" b="1" i="0" u="none" strike="noStrike" kern="0" cap="none" spc="0" normalizeH="0" baseline="0" noProof="0" dirty="0">
                  <a:ln>
                    <a:noFill/>
                  </a:ln>
                  <a:solidFill>
                    <a:srgbClr val="008000"/>
                  </a:solidFill>
                  <a:effectLst/>
                  <a:uLnTx/>
                  <a:uFillTx/>
                </a:endParaRPr>
              </a:p>
            </p:txBody>
          </p:sp>
          <p:sp>
            <p:nvSpPr>
              <p:cNvPr id="14" name="Oval 13"/>
              <p:cNvSpPr/>
              <p:nvPr/>
            </p:nvSpPr>
            <p:spPr>
              <a:xfrm>
                <a:off x="970350" y="2914063"/>
                <a:ext cx="517534" cy="495184"/>
              </a:xfrm>
              <a:prstGeom prst="ellipse">
                <a:avLst/>
              </a:prstGeom>
              <a:noFill/>
              <a:ln w="19050" cap="flat" cmpd="sng" algn="ctr">
                <a:solidFill>
                  <a:srgbClr val="FF00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Georgia"/>
                  <a:ea typeface="+mn-ea"/>
                  <a:cs typeface="+mn-cs"/>
                </a:endParaRPr>
              </a:p>
            </p:txBody>
          </p:sp>
          <p:sp>
            <p:nvSpPr>
              <p:cNvPr id="15" name="Oval 14"/>
              <p:cNvSpPr/>
              <p:nvPr/>
            </p:nvSpPr>
            <p:spPr>
              <a:xfrm>
                <a:off x="1312357" y="2914063"/>
                <a:ext cx="516982" cy="500251"/>
              </a:xfrm>
              <a:prstGeom prst="ellipse">
                <a:avLst/>
              </a:prstGeom>
              <a:noFill/>
              <a:ln w="19050" cap="flat" cmpd="sng" algn="ctr">
                <a:solidFill>
                  <a:srgbClr val="0080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sysClr val="windowText" lastClr="000000"/>
                  </a:solidFill>
                  <a:effectLst/>
                  <a:uLnTx/>
                  <a:uFillTx/>
                  <a:latin typeface="Georgia"/>
                  <a:ea typeface="+mn-ea"/>
                  <a:cs typeface="+mn-cs"/>
                </a:endParaRPr>
              </a:p>
            </p:txBody>
          </p:sp>
        </p:grpSp>
        <p:sp>
          <p:nvSpPr>
            <p:cNvPr id="8" name="Bent Arrow 7"/>
            <p:cNvSpPr/>
            <p:nvPr/>
          </p:nvSpPr>
          <p:spPr>
            <a:xfrm>
              <a:off x="2222573" y="1673062"/>
              <a:ext cx="1267308" cy="1468177"/>
            </a:xfrm>
            <a:prstGeom prst="bentArrow">
              <a:avLst>
                <a:gd name="adj1" fmla="val 22495"/>
                <a:gd name="adj2" fmla="val 25000"/>
                <a:gd name="adj3" fmla="val 25000"/>
                <a:gd name="adj4" fmla="val 43750"/>
              </a:avLst>
            </a:prstGeom>
            <a:noFill/>
            <a:ln w="19050" cmpd="sng">
              <a:solidFill>
                <a:schemeClr val="tx1"/>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9" name="TextBox 8"/>
            <p:cNvSpPr txBox="1"/>
            <p:nvPr/>
          </p:nvSpPr>
          <p:spPr>
            <a:xfrm>
              <a:off x="3647359" y="955675"/>
              <a:ext cx="2744192" cy="369126"/>
            </a:xfrm>
            <a:prstGeom prst="rect">
              <a:avLst/>
            </a:prstGeom>
          </p:spPr>
          <p:txBody>
            <a:bodyPr vert="horz" wrap="none" lIns="91440" tIns="45720" rIns="91440" bIns="45720" rtlCol="0" anchor="ctr">
              <a:no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b="0" i="0" u="none" strike="noStrike" kern="1200" cap="none" spc="0" normalizeH="0" baseline="0" noProof="0" dirty="0" smtClean="0">
                  <a:ln>
                    <a:noFill/>
                  </a:ln>
                  <a:solidFill>
                    <a:schemeClr val="tx1"/>
                  </a:solidFill>
                  <a:effectLst/>
                  <a:uLnTx/>
                  <a:uFillTx/>
                  <a:latin typeface="Perpetua" pitchFamily="18" charset="0"/>
                  <a:ea typeface="+mj-ea"/>
                  <a:cs typeface="+mj-cs"/>
                </a:rPr>
                <a:t>Hypergeometric test</a:t>
              </a:r>
            </a:p>
          </p:txBody>
        </p:sp>
      </p:grpSp>
      <p:pic>
        <p:nvPicPr>
          <p:cNvPr id="16" name="Picture 15"/>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3806"/>
          <a:stretch/>
        </p:blipFill>
        <p:spPr>
          <a:xfrm>
            <a:off x="187825" y="3078580"/>
            <a:ext cx="4530347" cy="3418473"/>
          </a:xfrm>
          <a:prstGeom prst="rect">
            <a:avLst/>
          </a:prstGeom>
          <a:ln w="38100" cmpd="dbl">
            <a:solidFill>
              <a:schemeClr val="tx1"/>
            </a:solidFill>
          </a:ln>
        </p:spPr>
      </p:pic>
      <p:sp>
        <p:nvSpPr>
          <p:cNvPr id="17" name="Rectangle 16"/>
          <p:cNvSpPr/>
          <p:nvPr/>
        </p:nvSpPr>
        <p:spPr>
          <a:xfrm>
            <a:off x="2424040" y="4001608"/>
            <a:ext cx="1682837" cy="2497751"/>
          </a:xfrm>
          <a:prstGeom prst="rect">
            <a:avLst/>
          </a:prstGeom>
          <a:solidFill>
            <a:srgbClr val="3366FF">
              <a:alpha val="33000"/>
            </a:srgbClr>
          </a:solidFill>
          <a:ln>
            <a:solidFill>
              <a:srgbClr val="0000FF"/>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3760277" y="1518782"/>
            <a:ext cx="1623356" cy="1035073"/>
          </a:xfrm>
          <a:prstGeom prst="rect">
            <a:avLst/>
          </a:prstGeom>
          <a:solidFill>
            <a:srgbClr val="0000FF">
              <a:alpha val="10000"/>
            </a:srgbClr>
          </a:solidFill>
          <a:ln w="19050" cap="flat" cmpd="sng" algn="ctr">
            <a:solidFill>
              <a:srgbClr val="0000FF"/>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Georgia"/>
              <a:ea typeface="+mn-ea"/>
              <a:cs typeface="+mn-cs"/>
            </a:endParaRPr>
          </a:p>
        </p:txBody>
      </p:sp>
      <p:grpSp>
        <p:nvGrpSpPr>
          <p:cNvPr id="19" name="Group 18"/>
          <p:cNvGrpSpPr/>
          <p:nvPr/>
        </p:nvGrpSpPr>
        <p:grpSpPr>
          <a:xfrm>
            <a:off x="4905813" y="2977264"/>
            <a:ext cx="4625161" cy="3959130"/>
            <a:chOff x="4905813" y="2977264"/>
            <a:chExt cx="4625161" cy="3959130"/>
          </a:xfrm>
        </p:grpSpPr>
        <p:pic>
          <p:nvPicPr>
            <p:cNvPr id="20" name="Picture 19"/>
            <p:cNvPicPr>
              <a:picLocks noChangeAspect="1"/>
            </p:cNvPicPr>
            <p:nvPr/>
          </p:nvPicPr>
          <p:blipFill rotWithShape="1">
            <a:blip r:embed="rId4">
              <a:extLst>
                <a:ext uri="{28A0092B-C50C-407E-A947-70E740481C1C}">
                  <a14:useLocalDpi xmlns:a14="http://schemas.microsoft.com/office/drawing/2010/main" val="0"/>
                </a:ext>
              </a:extLst>
            </a:blip>
            <a:srcRect t="14400"/>
            <a:stretch/>
          </p:blipFill>
          <p:spPr>
            <a:xfrm>
              <a:off x="4905813" y="2977264"/>
              <a:ext cx="4625161" cy="3959130"/>
            </a:xfrm>
            <a:prstGeom prst="rect">
              <a:avLst/>
            </a:prstGeom>
          </p:spPr>
        </p:pic>
        <p:pic>
          <p:nvPicPr>
            <p:cNvPr id="21" name="Picture 20"/>
            <p:cNvPicPr>
              <a:picLocks noChangeAspect="1"/>
            </p:cNvPicPr>
            <p:nvPr/>
          </p:nvPicPr>
          <p:blipFill rotWithShape="1">
            <a:blip r:embed="rId5">
              <a:extLst>
                <a:ext uri="{28A0092B-C50C-407E-A947-70E740481C1C}">
                  <a14:useLocalDpi xmlns:a14="http://schemas.microsoft.com/office/drawing/2010/main" val="0"/>
                </a:ext>
              </a:extLst>
            </a:blip>
            <a:srcRect r="82408" b="84340"/>
            <a:stretch/>
          </p:blipFill>
          <p:spPr>
            <a:xfrm>
              <a:off x="7488173" y="3075840"/>
              <a:ext cx="1635496" cy="1455889"/>
            </a:xfrm>
            <a:prstGeom prst="rect">
              <a:avLst/>
            </a:prstGeom>
            <a:noFill/>
            <a:ln>
              <a:noFill/>
            </a:ln>
          </p:spPr>
        </p:pic>
      </p:grpSp>
      <p:sp>
        <p:nvSpPr>
          <p:cNvPr id="22" name="TextBox 21"/>
          <p:cNvSpPr txBox="1"/>
          <p:nvPr/>
        </p:nvSpPr>
        <p:spPr>
          <a:xfrm>
            <a:off x="2883648" y="3349975"/>
            <a:ext cx="379641" cy="245199"/>
          </a:xfrm>
          <a:prstGeom prst="rect">
            <a:avLst/>
          </a:prstGeom>
        </p:spPr>
        <p:txBody>
          <a:bodyPr vert="horz" wrap="none" lIns="91440" tIns="45720" rIns="91440" bIns="45720" rtlCol="0" anchor="ctr">
            <a:normAutofit fontScale="92500" lnSpcReduction="10000"/>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1200" b="1" i="0" u="none" strike="noStrike" kern="1200" cap="none" spc="0" normalizeH="0" baseline="0" noProof="0" dirty="0" smtClean="0">
                <a:ln>
                  <a:noFill/>
                </a:ln>
                <a:solidFill>
                  <a:schemeClr val="tx1"/>
                </a:solidFill>
                <a:effectLst/>
                <a:uLnTx/>
                <a:uFillTx/>
                <a:latin typeface="Calibri"/>
                <a:ea typeface="+mj-ea"/>
                <a:cs typeface="Calibri"/>
              </a:rPr>
              <a:t>EVE</a:t>
            </a:r>
          </a:p>
        </p:txBody>
      </p:sp>
      <p:sp>
        <p:nvSpPr>
          <p:cNvPr id="23" name="Bent Arrow 22"/>
          <p:cNvSpPr/>
          <p:nvPr/>
        </p:nvSpPr>
        <p:spPr>
          <a:xfrm rot="5400000">
            <a:off x="6015899" y="1568492"/>
            <a:ext cx="1104013" cy="1713529"/>
          </a:xfrm>
          <a:prstGeom prst="bentArrow">
            <a:avLst/>
          </a:prstGeom>
          <a:noFill/>
          <a:ln w="19050" cmpd="sng">
            <a:solidFill>
              <a:srgbClr val="000000"/>
            </a:solidFill>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grpSp>
        <p:nvGrpSpPr>
          <p:cNvPr id="24" name="Group 23"/>
          <p:cNvGrpSpPr/>
          <p:nvPr/>
        </p:nvGrpSpPr>
        <p:grpSpPr>
          <a:xfrm>
            <a:off x="4919490" y="2979443"/>
            <a:ext cx="4620095" cy="3968496"/>
            <a:chOff x="4926070" y="2976703"/>
            <a:chExt cx="4620095" cy="3968496"/>
          </a:xfrm>
        </p:grpSpPr>
        <p:pic>
          <p:nvPicPr>
            <p:cNvPr id="25" name="Picture 24" descr="ChIP_dnase_overlaps.pdf"/>
            <p:cNvPicPr>
              <a:picLocks/>
            </p:cNvPicPr>
            <p:nvPr/>
          </p:nvPicPr>
          <p:blipFill rotWithShape="1">
            <a:blip r:embed="rId6">
              <a:extLst>
                <a:ext uri="{28A0092B-C50C-407E-A947-70E740481C1C}">
                  <a14:useLocalDpi xmlns:a14="http://schemas.microsoft.com/office/drawing/2010/main" val="0"/>
                </a:ext>
              </a:extLst>
            </a:blip>
            <a:srcRect t="13071"/>
            <a:stretch/>
          </p:blipFill>
          <p:spPr>
            <a:xfrm>
              <a:off x="4926070" y="2976703"/>
              <a:ext cx="4620095" cy="3968496"/>
            </a:xfrm>
            <a:prstGeom prst="rect">
              <a:avLst/>
            </a:prstGeom>
          </p:spPr>
        </p:pic>
        <p:pic>
          <p:nvPicPr>
            <p:cNvPr id="26" name="Picture 25" descr="ChIP_dnase_overlaps.pdf"/>
            <p:cNvPicPr>
              <a:picLocks/>
            </p:cNvPicPr>
            <p:nvPr/>
          </p:nvPicPr>
          <p:blipFill rotWithShape="1">
            <a:blip r:embed="rId7">
              <a:extLst>
                <a:ext uri="{28A0092B-C50C-407E-A947-70E740481C1C}">
                  <a14:useLocalDpi xmlns:a14="http://schemas.microsoft.com/office/drawing/2010/main" val="0"/>
                </a:ext>
              </a:extLst>
            </a:blip>
            <a:srcRect r="83605" b="86660"/>
            <a:stretch/>
          </p:blipFill>
          <p:spPr>
            <a:xfrm>
              <a:off x="7491125" y="3075840"/>
              <a:ext cx="1531456" cy="1234954"/>
            </a:xfrm>
            <a:prstGeom prst="rect">
              <a:avLst/>
            </a:prstGeom>
          </p:spPr>
        </p:pic>
      </p:grpSp>
      <p:sp>
        <p:nvSpPr>
          <p:cNvPr id="27" name="TextBox 26"/>
          <p:cNvSpPr txBox="1"/>
          <p:nvPr/>
        </p:nvSpPr>
        <p:spPr>
          <a:xfrm>
            <a:off x="612648" y="6499359"/>
            <a:ext cx="1383572" cy="351030"/>
          </a:xfrm>
          <a:prstGeom prst="rect">
            <a:avLst/>
          </a:prstGeom>
        </p:spPr>
        <p:txBody>
          <a:bodyPr vert="horz" wrap="none" lIns="91440" tIns="45720" rIns="91440" bIns="45720" rtlCol="0" anchor="ctr">
            <a:normAutofit fontScale="85000" lnSpcReduction="20000"/>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2400" b="0" i="0" u="none" strike="noStrike" kern="1200" cap="none" spc="0" normalizeH="0" baseline="0" noProof="0" dirty="0" smtClean="0">
                <a:ln>
                  <a:noFill/>
                </a:ln>
                <a:solidFill>
                  <a:schemeClr val="bg1"/>
                </a:solidFill>
                <a:effectLst/>
                <a:uLnTx/>
                <a:uFillTx/>
                <a:latin typeface="Calibri"/>
                <a:ea typeface="+mj-ea"/>
                <a:cs typeface="Calibri"/>
              </a:rPr>
              <a:t>ChIP-SEQ</a:t>
            </a:r>
          </a:p>
        </p:txBody>
      </p:sp>
      <p:grpSp>
        <p:nvGrpSpPr>
          <p:cNvPr id="30" name="Group 29"/>
          <p:cNvGrpSpPr/>
          <p:nvPr/>
        </p:nvGrpSpPr>
        <p:grpSpPr>
          <a:xfrm>
            <a:off x="6859792" y="1138863"/>
            <a:ext cx="2258568" cy="344105"/>
            <a:chOff x="6859792" y="1138863"/>
            <a:chExt cx="2258568" cy="344105"/>
          </a:xfrm>
        </p:grpSpPr>
        <p:sp>
          <p:nvSpPr>
            <p:cNvPr id="31" name="Rectangle 30"/>
            <p:cNvSpPr/>
            <p:nvPr/>
          </p:nvSpPr>
          <p:spPr>
            <a:xfrm>
              <a:off x="6859792" y="1138863"/>
              <a:ext cx="2258568" cy="344105"/>
            </a:xfrm>
            <a:prstGeom prst="rect">
              <a:avLst/>
            </a:prstGeom>
            <a:solidFill>
              <a:sysClr val="window" lastClr="FFFFFF"/>
            </a:solidFill>
            <a:ln w="19050" cap="flat" cmpd="sng" algn="ctr">
              <a:no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Georgia"/>
                <a:ea typeface="+mn-ea"/>
                <a:cs typeface="+mn-cs"/>
              </a:endParaRPr>
            </a:p>
          </p:txBody>
        </p:sp>
        <p:sp>
          <p:nvSpPr>
            <p:cNvPr id="32" name="Rectangle 31"/>
            <p:cNvSpPr/>
            <p:nvPr/>
          </p:nvSpPr>
          <p:spPr>
            <a:xfrm>
              <a:off x="6878715" y="1157158"/>
              <a:ext cx="2231090" cy="316528"/>
            </a:xfrm>
            <a:prstGeom prst="rect">
              <a:avLst/>
            </a:prstGeom>
            <a:solidFill>
              <a:srgbClr val="0000FF">
                <a:alpha val="10000"/>
              </a:srgbClr>
            </a:solidFill>
            <a:ln w="19050" cap="flat" cmpd="sng" algn="ctr">
              <a:solidFill>
                <a:srgbClr val="0000FF"/>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sysClr val="windowText" lastClr="000000"/>
                  </a:solidFill>
                  <a:effectLst/>
                  <a:uLnTx/>
                  <a:uFillTx/>
                  <a:latin typeface="Georgia"/>
                  <a:ea typeface="+mn-ea"/>
                  <a:cs typeface="+mn-cs"/>
                </a:rPr>
                <a:t>DNA accessible</a:t>
              </a:r>
              <a:r>
                <a:rPr kumimoji="0" lang="en-US" sz="1400" b="0" i="0" u="none" strike="noStrike" kern="0" cap="none" spc="0" normalizeH="0" noProof="0" dirty="0" smtClean="0">
                  <a:ln>
                    <a:noFill/>
                  </a:ln>
                  <a:solidFill>
                    <a:sysClr val="windowText" lastClr="000000"/>
                  </a:solidFill>
                  <a:effectLst/>
                  <a:uLnTx/>
                  <a:uFillTx/>
                  <a:latin typeface="Georgia"/>
                  <a:ea typeface="+mn-ea"/>
                  <a:cs typeface="+mn-cs"/>
                </a:rPr>
                <a:t> regions</a:t>
              </a:r>
              <a:endParaRPr kumimoji="0" lang="en-US" sz="1400" b="0" i="0" u="none" strike="noStrike" kern="0" cap="none" spc="0" normalizeH="0" baseline="0" noProof="0" dirty="0">
                <a:ln>
                  <a:noFill/>
                </a:ln>
                <a:solidFill>
                  <a:sysClr val="windowText" lastClr="000000"/>
                </a:solidFill>
                <a:effectLst/>
                <a:uLnTx/>
                <a:uFillTx/>
                <a:latin typeface="Georgia"/>
                <a:ea typeface="+mn-ea"/>
                <a:cs typeface="+mn-cs"/>
              </a:endParaRPr>
            </a:p>
          </p:txBody>
        </p:sp>
      </p:grpSp>
    </p:spTree>
    <p:extLst>
      <p:ext uri="{BB962C8B-B14F-4D97-AF65-F5344CB8AC3E}">
        <p14:creationId xmlns:p14="http://schemas.microsoft.com/office/powerpoint/2010/main" val="26720403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dissolve">
                                      <p:cBhvr>
                                        <p:cTn id="10" dur="500"/>
                                        <p:tgtEl>
                                          <p:spTgt spid="17"/>
                                        </p:tgtEl>
                                      </p:cBhvr>
                                    </p:animEffect>
                                  </p:childTnLst>
                                </p:cTn>
                              </p:par>
                              <p:par>
                                <p:cTn id="11" presetID="9"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dissolve">
                                      <p:cBhvr>
                                        <p:cTn id="13" dur="500"/>
                                        <p:tgtEl>
                                          <p:spTgt spid="30"/>
                                        </p:tgtEl>
                                      </p:cBhvr>
                                    </p:animEffect>
                                  </p:childTnLst>
                                </p:cTn>
                              </p:par>
                              <p:par>
                                <p:cTn id="14" presetID="10" presetClass="exit" presetSubtype="0" fill="hold" nodeType="withEffect">
                                  <p:stCondLst>
                                    <p:cond delay="0"/>
                                  </p:stCondLst>
                                  <p:childTnLst>
                                    <p:animEffect transition="out" filter="fade">
                                      <p:cBhvr>
                                        <p:cTn id="15" dur="500"/>
                                        <p:tgtEl>
                                          <p:spTgt spid="19"/>
                                        </p:tgtEl>
                                      </p:cBhvr>
                                    </p:animEffect>
                                    <p:set>
                                      <p:cBhvr>
                                        <p:cTn id="16" dur="1" fill="hold">
                                          <p:stCondLst>
                                            <p:cond delay="499"/>
                                          </p:stCondLst>
                                        </p:cTn>
                                        <p:tgtEl>
                                          <p:spTgt spid="19"/>
                                        </p:tgtEl>
                                        <p:attrNameLst>
                                          <p:attrName>style.visibility</p:attrName>
                                        </p:attrNameLst>
                                      </p:cBhvr>
                                      <p:to>
                                        <p:strVal val="hidden"/>
                                      </p:to>
                                    </p:set>
                                  </p:childTnLst>
                                </p:cTn>
                              </p:par>
                              <p:par>
                                <p:cTn id="17" presetID="9"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dissolv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Content Placeholder 2"/>
          <p:cNvSpPr>
            <a:spLocks noGrp="1"/>
          </p:cNvSpPr>
          <p:nvPr>
            <p:ph idx="1"/>
          </p:nvPr>
        </p:nvSpPr>
        <p:spPr/>
        <p:txBody>
          <a:bodyPr/>
          <a:lstStyle/>
          <a:p>
            <a:pPr marL="0" indent="0">
              <a:buNone/>
            </a:pPr>
            <a:endParaRPr lang="en-US" dirty="0"/>
          </a:p>
          <a:p>
            <a:r>
              <a:rPr lang="en-US" dirty="0" smtClean="0"/>
              <a:t>Such global maps of TF co-binding and aversion can be a useful resource</a:t>
            </a:r>
          </a:p>
          <a:p>
            <a:endParaRPr lang="en-US" dirty="0"/>
          </a:p>
          <a:p>
            <a:r>
              <a:rPr lang="en-US" dirty="0" smtClean="0"/>
              <a:t>But limited to ~50 TFs for which there is ChIP data</a:t>
            </a:r>
          </a:p>
          <a:p>
            <a:endParaRPr lang="en-US" dirty="0"/>
          </a:p>
          <a:p>
            <a:r>
              <a:rPr lang="en-US" dirty="0" smtClean="0"/>
              <a:t>Build a similar but much more comprehensive map using motif scanning</a:t>
            </a:r>
            <a:endParaRPr lang="en-US" dirty="0"/>
          </a:p>
        </p:txBody>
      </p:sp>
      <p:sp>
        <p:nvSpPr>
          <p:cNvPr id="4" name="Slide Number Placeholder 3"/>
          <p:cNvSpPr>
            <a:spLocks noGrp="1"/>
          </p:cNvSpPr>
          <p:nvPr>
            <p:ph type="sldNum" sz="quarter" idx="10"/>
          </p:nvPr>
        </p:nvSpPr>
        <p:spPr/>
        <p:txBody>
          <a:bodyPr/>
          <a:lstStyle/>
          <a:p>
            <a:fld id="{2C6B1FF6-39B9-40F5-8B67-33C6354A3D4F}" type="slidenum">
              <a:rPr lang="en-US" smtClean="0"/>
              <a:pPr/>
              <a:t>8</a:t>
            </a:fld>
            <a:endParaRPr lang="en-US" dirty="0"/>
          </a:p>
        </p:txBody>
      </p:sp>
    </p:spTree>
    <p:extLst>
      <p:ext uri="{BB962C8B-B14F-4D97-AF65-F5344CB8AC3E}">
        <p14:creationId xmlns:p14="http://schemas.microsoft.com/office/powerpoint/2010/main" val="38210519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Motif scanning to predict TF bound regions (BRs)</a:t>
            </a:r>
            <a:endParaRPr lang="en-US" dirty="0"/>
          </a:p>
        </p:txBody>
      </p:sp>
      <p:sp>
        <p:nvSpPr>
          <p:cNvPr id="4" name="Slide Number Placeholder 3"/>
          <p:cNvSpPr>
            <a:spLocks noGrp="1"/>
          </p:cNvSpPr>
          <p:nvPr>
            <p:ph type="sldNum" sz="quarter" idx="10"/>
          </p:nvPr>
        </p:nvSpPr>
        <p:spPr/>
        <p:txBody>
          <a:bodyPr/>
          <a:lstStyle/>
          <a:p>
            <a:fld id="{2C6B1FF6-39B9-40F5-8B67-33C6354A3D4F}" type="slidenum">
              <a:rPr lang="en-US" smtClean="0"/>
              <a:pPr/>
              <a:t>9</a:t>
            </a:fld>
            <a:endParaRPr lang="en-US" dirty="0"/>
          </a:p>
        </p:txBody>
      </p:sp>
      <p:pic>
        <p:nvPicPr>
          <p:cNvPr id="5" name="Picture 4"/>
          <p:cNvPicPr>
            <a:picLocks noChangeAspect="1"/>
          </p:cNvPicPr>
          <p:nvPr/>
        </p:nvPicPr>
        <p:blipFill rotWithShape="1">
          <a:blip r:embed="rId2"/>
          <a:srcRect l="5739" r="2439"/>
          <a:stretch/>
        </p:blipFill>
        <p:spPr>
          <a:xfrm>
            <a:off x="524763" y="3195871"/>
            <a:ext cx="8396214" cy="2486347"/>
          </a:xfrm>
          <a:prstGeom prst="rect">
            <a:avLst/>
          </a:prstGeom>
        </p:spPr>
      </p:pic>
      <p:pic>
        <p:nvPicPr>
          <p:cNvPr id="6" name="Picture 5"/>
          <p:cNvPicPr>
            <a:picLocks noChangeAspect="1"/>
          </p:cNvPicPr>
          <p:nvPr/>
        </p:nvPicPr>
        <p:blipFill>
          <a:blip r:embed="rId3"/>
          <a:stretch>
            <a:fillRect/>
          </a:stretch>
        </p:blipFill>
        <p:spPr>
          <a:xfrm>
            <a:off x="5765285" y="859591"/>
            <a:ext cx="2507608" cy="1578393"/>
          </a:xfrm>
          <a:prstGeom prst="rect">
            <a:avLst/>
          </a:prstGeom>
        </p:spPr>
      </p:pic>
      <p:sp>
        <p:nvSpPr>
          <p:cNvPr id="7" name="Left Arrow 6"/>
          <p:cNvSpPr/>
          <p:nvPr/>
        </p:nvSpPr>
        <p:spPr>
          <a:xfrm>
            <a:off x="4817326" y="1322530"/>
            <a:ext cx="671697" cy="629776"/>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3" name="Group 22"/>
          <p:cNvGrpSpPr/>
          <p:nvPr/>
        </p:nvGrpSpPr>
        <p:grpSpPr>
          <a:xfrm>
            <a:off x="1217450" y="910969"/>
            <a:ext cx="3180658" cy="1497903"/>
            <a:chOff x="1217450" y="910969"/>
            <a:chExt cx="3180658" cy="1497903"/>
          </a:xfrm>
        </p:grpSpPr>
        <p:grpSp>
          <p:nvGrpSpPr>
            <p:cNvPr id="21" name="Group 20"/>
            <p:cNvGrpSpPr/>
            <p:nvPr/>
          </p:nvGrpSpPr>
          <p:grpSpPr>
            <a:xfrm>
              <a:off x="1217450" y="910969"/>
              <a:ext cx="3180658" cy="1453872"/>
              <a:chOff x="524763" y="927478"/>
              <a:chExt cx="3180658" cy="1453872"/>
            </a:xfrm>
          </p:grpSpPr>
          <p:sp>
            <p:nvSpPr>
              <p:cNvPr id="8" name="Oval 20"/>
              <p:cNvSpPr>
                <a:spLocks noChangeArrowheads="1"/>
              </p:cNvSpPr>
              <p:nvPr/>
            </p:nvSpPr>
            <p:spPr bwMode="auto">
              <a:xfrm>
                <a:off x="2093213" y="1206084"/>
                <a:ext cx="520700" cy="539750"/>
              </a:xfrm>
              <a:prstGeom prst="ellipse">
                <a:avLst/>
              </a:prstGeom>
              <a:noFill/>
              <a:ln w="9525">
                <a:solidFill>
                  <a:schemeClr val="tx2"/>
                </a:solidFill>
                <a:round/>
                <a:headEnd/>
                <a:tailEnd/>
              </a:ln>
            </p:spPr>
            <p:txBody>
              <a:bodyPr wrap="none" anchor="ctr">
                <a:prstTxWarp prst="textNoShape">
                  <a:avLst/>
                </a:prstTxWarp>
              </a:bodyPr>
              <a:lstStyle/>
              <a:p>
                <a:pPr eaLnBrk="1" hangingPunct="1"/>
                <a:endParaRPr lang="en-US" sz="1800">
                  <a:solidFill>
                    <a:schemeClr val="tx2"/>
                  </a:solidFill>
                  <a:latin typeface="+mj-lt"/>
                  <a:ea typeface="宋体" charset="-122"/>
                  <a:cs typeface="宋体" charset="-122"/>
                </a:endParaRPr>
              </a:p>
            </p:txBody>
          </p:sp>
          <p:sp>
            <p:nvSpPr>
              <p:cNvPr id="9" name="Text Box 21"/>
              <p:cNvSpPr txBox="1">
                <a:spLocks noChangeArrowheads="1"/>
              </p:cNvSpPr>
              <p:nvPr/>
            </p:nvSpPr>
            <p:spPr bwMode="auto">
              <a:xfrm>
                <a:off x="2124963" y="1238350"/>
                <a:ext cx="402674" cy="369332"/>
              </a:xfrm>
              <a:prstGeom prst="rect">
                <a:avLst/>
              </a:prstGeom>
              <a:noFill/>
              <a:ln w="9525">
                <a:noFill/>
                <a:miter lim="800000"/>
                <a:headEnd/>
                <a:tailEnd/>
              </a:ln>
            </p:spPr>
            <p:txBody>
              <a:bodyPr wrap="none">
                <a:prstTxWarp prst="textNoShape">
                  <a:avLst/>
                </a:prstTxWarp>
                <a:spAutoFit/>
              </a:bodyPr>
              <a:lstStyle/>
              <a:p>
                <a:pPr eaLnBrk="1" hangingPunct="1"/>
                <a:r>
                  <a:rPr lang="en-US" altLang="zh-CN" sz="1800" dirty="0" smtClean="0">
                    <a:solidFill>
                      <a:schemeClr val="tx2"/>
                    </a:solidFill>
                    <a:latin typeface="+mj-lt"/>
                    <a:ea typeface="宋体" charset="-122"/>
                    <a:cs typeface="宋体" charset="-122"/>
                  </a:rPr>
                  <a:t>W</a:t>
                </a:r>
                <a:endParaRPr lang="en-US" altLang="zh-CN" sz="1800" dirty="0">
                  <a:solidFill>
                    <a:schemeClr val="tx2"/>
                  </a:solidFill>
                  <a:latin typeface="+mj-lt"/>
                  <a:ea typeface="宋体" charset="-122"/>
                  <a:cs typeface="宋体" charset="-122"/>
                </a:endParaRPr>
              </a:p>
            </p:txBody>
          </p:sp>
          <p:sp>
            <p:nvSpPr>
              <p:cNvPr id="10" name="Oval 24"/>
              <p:cNvSpPr>
                <a:spLocks noChangeArrowheads="1"/>
              </p:cNvSpPr>
              <p:nvPr/>
            </p:nvSpPr>
            <p:spPr bwMode="auto">
              <a:xfrm>
                <a:off x="1058163" y="1701900"/>
                <a:ext cx="520700" cy="538163"/>
              </a:xfrm>
              <a:prstGeom prst="ellipse">
                <a:avLst/>
              </a:prstGeom>
              <a:noFill/>
              <a:ln w="9525">
                <a:solidFill>
                  <a:schemeClr val="tx2"/>
                </a:solidFill>
                <a:round/>
                <a:headEnd/>
                <a:tailEnd/>
              </a:ln>
            </p:spPr>
            <p:txBody>
              <a:bodyPr wrap="none" anchor="ctr">
                <a:prstTxWarp prst="textNoShape">
                  <a:avLst/>
                </a:prstTxWarp>
              </a:bodyPr>
              <a:lstStyle/>
              <a:p>
                <a:pPr eaLnBrk="1" hangingPunct="1"/>
                <a:endParaRPr lang="en-US" sz="1800">
                  <a:solidFill>
                    <a:schemeClr val="tx2"/>
                  </a:solidFill>
                  <a:latin typeface="+mj-lt"/>
                  <a:ea typeface="宋体" charset="-122"/>
                  <a:cs typeface="宋体" charset="-122"/>
                </a:endParaRPr>
              </a:p>
            </p:txBody>
          </p:sp>
          <p:sp>
            <p:nvSpPr>
              <p:cNvPr id="11" name="Text Box 25"/>
              <p:cNvSpPr txBox="1">
                <a:spLocks noChangeArrowheads="1"/>
              </p:cNvSpPr>
              <p:nvPr/>
            </p:nvSpPr>
            <p:spPr bwMode="auto">
              <a:xfrm>
                <a:off x="1058163" y="1771750"/>
                <a:ext cx="476250" cy="366713"/>
              </a:xfrm>
              <a:prstGeom prst="rect">
                <a:avLst/>
              </a:prstGeom>
              <a:noFill/>
              <a:ln w="9525">
                <a:noFill/>
                <a:miter lim="800000"/>
                <a:headEnd/>
                <a:tailEnd/>
              </a:ln>
            </p:spPr>
            <p:txBody>
              <a:bodyPr wrap="none">
                <a:prstTxWarp prst="textNoShape">
                  <a:avLst/>
                </a:prstTxWarp>
                <a:spAutoFit/>
              </a:bodyPr>
              <a:lstStyle/>
              <a:p>
                <a:pPr eaLnBrk="1" hangingPunct="1"/>
                <a:r>
                  <a:rPr lang="en-US" altLang="zh-CN" sz="1800" dirty="0" err="1">
                    <a:solidFill>
                      <a:schemeClr val="tx2"/>
                    </a:solidFill>
                    <a:latin typeface="+mj-lt"/>
                    <a:ea typeface="宋体" charset="-122"/>
                    <a:cs typeface="宋体" charset="-122"/>
                  </a:rPr>
                  <a:t>W</a:t>
                </a:r>
                <a:r>
                  <a:rPr lang="en-US" altLang="zh-CN" sz="1800" baseline="-25000" dirty="0" err="1">
                    <a:solidFill>
                      <a:schemeClr val="tx2"/>
                    </a:solidFill>
                    <a:latin typeface="+mj-lt"/>
                    <a:ea typeface="宋体" charset="-122"/>
                    <a:cs typeface="宋体" charset="-122"/>
                  </a:rPr>
                  <a:t>b</a:t>
                </a:r>
                <a:endParaRPr lang="en-US" altLang="zh-CN" sz="1800" dirty="0">
                  <a:solidFill>
                    <a:schemeClr val="tx2"/>
                  </a:solidFill>
                  <a:latin typeface="+mj-lt"/>
                  <a:ea typeface="宋体" charset="-122"/>
                  <a:cs typeface="宋体" charset="-122"/>
                </a:endParaRPr>
              </a:p>
            </p:txBody>
          </p:sp>
          <p:cxnSp>
            <p:nvCxnSpPr>
              <p:cNvPr id="12" name="AutoShape 26"/>
              <p:cNvCxnSpPr>
                <a:cxnSpLocks noChangeShapeType="1"/>
                <a:endCxn id="8" idx="3"/>
              </p:cNvCxnSpPr>
              <p:nvPr/>
            </p:nvCxnSpPr>
            <p:spPr bwMode="auto">
              <a:xfrm flipV="1">
                <a:off x="1570925" y="1666459"/>
                <a:ext cx="598488" cy="349250"/>
              </a:xfrm>
              <a:prstGeom prst="straightConnector1">
                <a:avLst/>
              </a:prstGeom>
              <a:noFill/>
              <a:ln w="9525">
                <a:solidFill>
                  <a:schemeClr val="tx2"/>
                </a:solidFill>
                <a:round/>
                <a:headEnd/>
                <a:tailEnd type="triangle" w="med" len="med"/>
              </a:ln>
            </p:spPr>
          </p:cxnSp>
          <p:cxnSp>
            <p:nvCxnSpPr>
              <p:cNvPr id="13" name="AutoShape 30"/>
              <p:cNvCxnSpPr>
                <a:cxnSpLocks noChangeShapeType="1"/>
                <a:stCxn id="10" idx="2"/>
                <a:endCxn id="10" idx="0"/>
              </p:cNvCxnSpPr>
              <p:nvPr/>
            </p:nvCxnSpPr>
            <p:spPr bwMode="auto">
              <a:xfrm rot="10800000" flipH="1">
                <a:off x="1058163" y="1701900"/>
                <a:ext cx="260350" cy="269875"/>
              </a:xfrm>
              <a:prstGeom prst="curvedConnector4">
                <a:avLst>
                  <a:gd name="adj1" fmla="val -66667"/>
                  <a:gd name="adj2" fmla="val 175000"/>
                </a:avLst>
              </a:prstGeom>
              <a:noFill/>
              <a:ln w="9525">
                <a:solidFill>
                  <a:schemeClr val="tx2"/>
                </a:solidFill>
                <a:round/>
                <a:headEnd/>
                <a:tailEnd type="triangle" w="med" len="med"/>
              </a:ln>
            </p:spPr>
          </p:cxnSp>
          <p:cxnSp>
            <p:nvCxnSpPr>
              <p:cNvPr id="14" name="AutoShape 32"/>
              <p:cNvCxnSpPr>
                <a:cxnSpLocks noChangeShapeType="1"/>
              </p:cNvCxnSpPr>
              <p:nvPr/>
            </p:nvCxnSpPr>
            <p:spPr bwMode="auto">
              <a:xfrm rot="16200000" flipH="1" flipV="1">
                <a:off x="2088450" y="1236763"/>
                <a:ext cx="269875" cy="260350"/>
              </a:xfrm>
              <a:prstGeom prst="curvedConnector4">
                <a:avLst>
                  <a:gd name="adj1" fmla="val -75000"/>
                  <a:gd name="adj2" fmla="val 166667"/>
                </a:avLst>
              </a:prstGeom>
              <a:noFill/>
              <a:ln w="9525">
                <a:solidFill>
                  <a:schemeClr val="tx2"/>
                </a:solidFill>
                <a:round/>
                <a:headEnd/>
                <a:tailEnd type="triangle" w="med" len="med"/>
              </a:ln>
            </p:spPr>
          </p:cxnSp>
          <p:cxnSp>
            <p:nvCxnSpPr>
              <p:cNvPr id="15" name="AutoShape 33"/>
              <p:cNvCxnSpPr>
                <a:cxnSpLocks noChangeShapeType="1"/>
              </p:cNvCxnSpPr>
              <p:nvPr/>
            </p:nvCxnSpPr>
            <p:spPr bwMode="auto">
              <a:xfrm flipH="1">
                <a:off x="1558226" y="1498700"/>
                <a:ext cx="520700" cy="338138"/>
              </a:xfrm>
              <a:prstGeom prst="straightConnector1">
                <a:avLst/>
              </a:prstGeom>
              <a:noFill/>
              <a:ln w="9525">
                <a:solidFill>
                  <a:schemeClr val="tx2"/>
                </a:solidFill>
                <a:round/>
                <a:headEnd/>
                <a:tailEnd type="triangle" w="med" len="med"/>
              </a:ln>
            </p:spPr>
          </p:cxnSp>
          <p:pic>
            <p:nvPicPr>
              <p:cNvPr id="19" name="Picture 52" descr="pwm"/>
              <p:cNvPicPr>
                <a:picLocks noChangeAspect="1" noChangeArrowheads="1"/>
              </p:cNvPicPr>
              <p:nvPr/>
            </p:nvPicPr>
            <p:blipFill>
              <a:blip r:embed="rId4"/>
              <a:srcRect l="77000" t="59442" r="14999" b="7864"/>
              <a:stretch>
                <a:fillRect/>
              </a:stretch>
            </p:blipFill>
            <p:spPr bwMode="auto">
              <a:xfrm>
                <a:off x="524763" y="1390750"/>
                <a:ext cx="269875" cy="990600"/>
              </a:xfrm>
              <a:prstGeom prst="rect">
                <a:avLst/>
              </a:prstGeom>
              <a:noFill/>
              <a:ln w="9525">
                <a:noFill/>
                <a:miter lim="800000"/>
                <a:headEnd/>
                <a:tailEnd/>
              </a:ln>
            </p:spPr>
          </p:pic>
          <p:pic>
            <p:nvPicPr>
              <p:cNvPr id="20" name="Picture 19"/>
              <p:cNvPicPr>
                <a:picLocks noChangeAspect="1"/>
              </p:cNvPicPr>
              <p:nvPr/>
            </p:nvPicPr>
            <p:blipFill rotWithShape="1">
              <a:blip r:embed="rId3"/>
              <a:srcRect l="7216" t="17307" r="8874" b="14640"/>
              <a:stretch/>
            </p:blipFill>
            <p:spPr>
              <a:xfrm>
                <a:off x="2613913" y="927478"/>
                <a:ext cx="1091508" cy="557212"/>
              </a:xfrm>
              <a:prstGeom prst="rect">
                <a:avLst/>
              </a:prstGeom>
            </p:spPr>
          </p:pic>
        </p:grpSp>
        <p:sp>
          <p:nvSpPr>
            <p:cNvPr id="22" name="TextBox 21"/>
            <p:cNvSpPr txBox="1"/>
            <p:nvPr/>
          </p:nvSpPr>
          <p:spPr>
            <a:xfrm>
              <a:off x="2567884" y="1494472"/>
              <a:ext cx="914400" cy="914400"/>
            </a:xfrm>
            <a:prstGeom prst="rect">
              <a:avLst/>
            </a:prstGeom>
          </p:spPr>
          <p:txBody>
            <a:bodyPr vert="horz" wrap="none" lIns="91440" tIns="45720" rIns="91440" bIns="45720" rtlCol="0" anchor="ctr">
              <a:normAutofit/>
            </a:bodyPr>
            <a:lstStyle/>
            <a:p>
              <a:pPr marL="0" marR="0" indent="0" algn="l" defTabSz="914400" rtl="0" eaLnBrk="1" fontAlgn="auto" latinLnBrk="0" hangingPunct="1">
                <a:lnSpc>
                  <a:spcPct val="100000"/>
                </a:lnSpc>
                <a:spcBef>
                  <a:spcPct val="0"/>
                </a:spcBef>
                <a:spcAft>
                  <a:spcPts val="0"/>
                </a:spcAft>
                <a:buClrTx/>
                <a:buSzTx/>
                <a:buFontTx/>
                <a:buNone/>
                <a:tabLst/>
              </a:pPr>
              <a:r>
                <a:rPr kumimoji="0" lang="en-US" sz="3600" b="0" i="0" u="none" strike="noStrike" kern="1200" cap="none" spc="0" normalizeH="0" baseline="0" noProof="0" dirty="0" smtClean="0">
                  <a:ln>
                    <a:noFill/>
                  </a:ln>
                  <a:solidFill>
                    <a:schemeClr val="tx1"/>
                  </a:solidFill>
                  <a:effectLst/>
                  <a:uLnTx/>
                  <a:uFillTx/>
                  <a:latin typeface="Perpetua" pitchFamily="18" charset="0"/>
                  <a:ea typeface="+mj-ea"/>
                  <a:cs typeface="+mj-cs"/>
                </a:rPr>
                <a:t>HMM</a:t>
              </a:r>
            </a:p>
          </p:txBody>
        </p:sp>
      </p:grpSp>
      <p:sp>
        <p:nvSpPr>
          <p:cNvPr id="25" name="Rectangle 24"/>
          <p:cNvSpPr/>
          <p:nvPr/>
        </p:nvSpPr>
        <p:spPr>
          <a:xfrm>
            <a:off x="296333" y="4222750"/>
            <a:ext cx="8773584" cy="7408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Curved Right Arrow 23"/>
          <p:cNvSpPr/>
          <p:nvPr/>
        </p:nvSpPr>
        <p:spPr>
          <a:xfrm>
            <a:off x="612888" y="2308218"/>
            <a:ext cx="1209124" cy="2567933"/>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 name="Rectangle 25"/>
          <p:cNvSpPr/>
          <p:nvPr/>
        </p:nvSpPr>
        <p:spPr>
          <a:xfrm>
            <a:off x="296333" y="4973134"/>
            <a:ext cx="8773584" cy="7408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3935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xit"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5" grpId="0" animBg="1"/>
      <p:bldP spid="24" grpId="0" animBg="1"/>
      <p:bldP spid="26" grpId="0" animBg="1"/>
    </p:bldLst>
  </p:timing>
</p:sld>
</file>

<file path=ppt/theme/theme1.xml><?xml version="1.0" encoding="utf-8"?>
<a:theme xmlns:a="http://schemas.openxmlformats.org/drawingml/2006/main" name="www.PresenterMedia.com - dna helix strands">
  <a:themeElements>
    <a:clrScheme name="Custom 4">
      <a:dk1>
        <a:sysClr val="windowText" lastClr="000000"/>
      </a:dk1>
      <a:lt1>
        <a:sysClr val="window" lastClr="FFFFFF"/>
      </a:lt1>
      <a:dk2>
        <a:srgbClr val="04617B"/>
      </a:dk2>
      <a:lt2>
        <a:srgbClr val="DBF5F9"/>
      </a:lt2>
      <a:accent1>
        <a:srgbClr val="0F6FC6"/>
      </a:accent1>
      <a:accent2>
        <a:srgbClr val="009DD9"/>
      </a:accent2>
      <a:accent3>
        <a:srgbClr val="0ED62F"/>
      </a:accent3>
      <a:accent4>
        <a:srgbClr val="CBCB15"/>
      </a:accent4>
      <a:accent5>
        <a:srgbClr val="7CCA62"/>
      </a:accent5>
      <a:accent6>
        <a:srgbClr val="541484"/>
      </a:accent6>
      <a:hlink>
        <a:srgbClr val="A44FE3"/>
      </a:hlink>
      <a:folHlink>
        <a:srgbClr val="85DFD0"/>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33495</TotalTime>
  <Words>566</Words>
  <Application>Microsoft Macintosh PowerPoint</Application>
  <PresentationFormat>On-screen Show (4:3)</PresentationFormat>
  <Paragraphs>155</Paragraphs>
  <Slides>20</Slides>
  <Notes>6</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2" baseType="lpstr">
      <vt:lpstr>www.PresenterMedia.com - dna helix strands</vt:lpstr>
      <vt:lpstr>Document</vt:lpstr>
      <vt:lpstr>Widespread and distinct sequence signatures of combinatorial transcriptional regulation</vt:lpstr>
      <vt:lpstr>Combinatorial regulation can have footprints in DNA</vt:lpstr>
      <vt:lpstr>Goal: search for footprints of combinatorial regulation</vt:lpstr>
      <vt:lpstr>ChIP data reveals “co-binding” TF pairs</vt:lpstr>
      <vt:lpstr>We saw the same trends on the same data  </vt:lpstr>
      <vt:lpstr>PowerPoint Presentation</vt:lpstr>
      <vt:lpstr>Conditioning on accessibility reveals TF-TF “aversion” </vt:lpstr>
      <vt:lpstr>PowerPoint Presentation</vt:lpstr>
      <vt:lpstr>Motif scanning to predict TF bound regions (BRs)</vt:lpstr>
      <vt:lpstr>Repeat TF pair association tests with predicted BRs</vt:lpstr>
      <vt:lpstr>Co-binding and aversions using motif scanning</vt:lpstr>
      <vt:lpstr>Analysis of TF pair associations</vt:lpstr>
      <vt:lpstr>Site arrangement biases</vt:lpstr>
      <vt:lpstr>Detecting distance biases</vt:lpstr>
      <vt:lpstr>Detecting distance biases</vt:lpstr>
      <vt:lpstr>Over 700 cases of site arrangement biases predicted</vt:lpstr>
      <vt:lpstr>Tests of physical interactions</vt:lpstr>
      <vt:lpstr>Tests of cooperative DNA binding</vt:lpstr>
      <vt:lpstr>Acknowledgements</vt:lpstr>
      <vt:lpstr>Genome Surveyor: resource for predicted BRs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Cis-regulatory modules analysis: Inferring regulatory networks and underlying mechanisms </dc:title>
  <dc:creator>Majid Kazemian</dc:creator>
  <cp:lastModifiedBy>Majid Kazemian</cp:lastModifiedBy>
  <cp:revision>1349</cp:revision>
  <cp:lastPrinted>2012-11-07T15:06:24Z</cp:lastPrinted>
  <dcterms:created xsi:type="dcterms:W3CDTF">2011-09-09T01:31:14Z</dcterms:created>
  <dcterms:modified xsi:type="dcterms:W3CDTF">2013-10-12T01:45:50Z</dcterms:modified>
</cp:coreProperties>
</file>